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403" r:id="rId2"/>
    <p:sldId id="384" r:id="rId3"/>
    <p:sldId id="371" r:id="rId4"/>
    <p:sldId id="393" r:id="rId5"/>
    <p:sldId id="374" r:id="rId6"/>
    <p:sldId id="382" r:id="rId7"/>
    <p:sldId id="408" r:id="rId8"/>
    <p:sldId id="383" r:id="rId9"/>
    <p:sldId id="407" r:id="rId10"/>
    <p:sldId id="413" r:id="rId11"/>
    <p:sldId id="385" r:id="rId12"/>
    <p:sldId id="397" r:id="rId13"/>
    <p:sldId id="405" r:id="rId14"/>
    <p:sldId id="355" r:id="rId15"/>
    <p:sldId id="356" r:id="rId16"/>
    <p:sldId id="357" r:id="rId17"/>
    <p:sldId id="358" r:id="rId18"/>
    <p:sldId id="364" r:id="rId19"/>
    <p:sldId id="365" r:id="rId20"/>
    <p:sldId id="389" r:id="rId21"/>
    <p:sldId id="367" r:id="rId22"/>
    <p:sldId id="414" r:id="rId2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800080"/>
    <a:srgbClr val="52BDCF"/>
    <a:srgbClr val="D109EC"/>
    <a:srgbClr val="E84AFA"/>
    <a:srgbClr val="B63D38"/>
    <a:srgbClr val="9E9E9E"/>
    <a:srgbClr val="A0A0A0"/>
    <a:srgbClr val="F39207"/>
    <a:srgbClr val="F4F7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50" autoAdjust="0"/>
    <p:restoredTop sz="99525" autoAdjust="0"/>
  </p:normalViewPr>
  <p:slideViewPr>
    <p:cSldViewPr snapToGrid="0" showGuides="1">
      <p:cViewPr>
        <p:scale>
          <a:sx n="150" d="100"/>
          <a:sy n="150" d="100"/>
        </p:scale>
        <p:origin x="-328" y="-80"/>
      </p:cViewPr>
      <p:guideLst>
        <p:guide orient="horz" pos="1620"/>
        <p:guide pos="480"/>
      </p:guideLst>
    </p:cSldViewPr>
  </p:slideViewPr>
  <p:notesTextViewPr>
    <p:cViewPr>
      <p:scale>
        <a:sx n="1" d="1"/>
        <a:sy n="1" d="1"/>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483E16-B0DF-E540-B26D-2F1B9F5AFA4F}" type="datetimeFigureOut">
              <a:rPr lang="en-US" smtClean="0"/>
              <a:t>8/25/14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2652B6-EB8B-C04E-B399-93445944E024}" type="slidenum">
              <a:rPr lang="en-US" smtClean="0"/>
              <a:t>‹#›</a:t>
            </a:fld>
            <a:endParaRPr lang="en-US" dirty="0"/>
          </a:p>
        </p:txBody>
      </p:sp>
    </p:spTree>
    <p:extLst>
      <p:ext uri="{BB962C8B-B14F-4D97-AF65-F5344CB8AC3E}">
        <p14:creationId xmlns:p14="http://schemas.microsoft.com/office/powerpoint/2010/main" val="28837901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856AE0-DF5A-4E20-A144-A233DC7EE333}" type="datetimeFigureOut">
              <a:rPr lang="en-CA" smtClean="0"/>
              <a:t>8/25/14</a:t>
            </a:fld>
            <a:endParaRPr lang="en-CA"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44F5F3-46C6-422D-BC0E-FFF7A15FB4EF}" type="slidenum">
              <a:rPr lang="en-CA" smtClean="0"/>
              <a:t>‹#›</a:t>
            </a:fld>
            <a:endParaRPr lang="en-CA" dirty="0"/>
          </a:p>
        </p:txBody>
      </p:sp>
    </p:spTree>
    <p:extLst>
      <p:ext uri="{BB962C8B-B14F-4D97-AF65-F5344CB8AC3E}">
        <p14:creationId xmlns:p14="http://schemas.microsoft.com/office/powerpoint/2010/main" val="1375233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44F5F3-46C6-422D-BC0E-FFF7A15FB4EF}" type="slidenum">
              <a:rPr lang="en-CA" smtClean="0"/>
              <a:t>9</a:t>
            </a:fld>
            <a:endParaRPr lang="en-CA" dirty="0"/>
          </a:p>
        </p:txBody>
      </p:sp>
    </p:spTree>
    <p:extLst>
      <p:ext uri="{BB962C8B-B14F-4D97-AF65-F5344CB8AC3E}">
        <p14:creationId xmlns:p14="http://schemas.microsoft.com/office/powerpoint/2010/main" val="13795580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emf"/><Relationship Id="rId5" Type="http://schemas.openxmlformats.org/officeDocument/2006/relationships/image" Target="../media/image4.emf"/><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714750"/>
            <a:ext cx="7772400" cy="571500"/>
          </a:xfrm>
        </p:spPr>
        <p:txBody>
          <a:bodyPr/>
          <a:lstStyle>
            <a:lvl1pPr algn="ctr">
              <a:defRPr sz="3200">
                <a:solidFill>
                  <a:schemeClr val="tx1"/>
                </a:solidFill>
              </a:defRPr>
            </a:lvl1pPr>
          </a:lstStyle>
          <a:p>
            <a:r>
              <a:rPr lang="en-US" smtClean="0"/>
              <a:t>Click to edit Master title style</a:t>
            </a:r>
            <a:endParaRPr lang="en-CA"/>
          </a:p>
        </p:txBody>
      </p:sp>
      <p:sp>
        <p:nvSpPr>
          <p:cNvPr id="3" name="Subtitle 2"/>
          <p:cNvSpPr>
            <a:spLocks noGrp="1"/>
          </p:cNvSpPr>
          <p:nvPr>
            <p:ph type="subTitle" idx="1"/>
          </p:nvPr>
        </p:nvSpPr>
        <p:spPr>
          <a:xfrm>
            <a:off x="1371600" y="4343400"/>
            <a:ext cx="6400800" cy="457200"/>
          </a:xfrm>
        </p:spPr>
        <p:txBody>
          <a:bodyPr>
            <a:normAutofit/>
          </a:bodyPr>
          <a:lstStyle>
            <a:lvl1pPr marL="0" indent="0" algn="ctr">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pic>
        <p:nvPicPr>
          <p:cNvPr id="6" name="Picture 5"/>
          <p:cNvPicPr>
            <a:picLocks/>
          </p:cNvPicPr>
          <p:nvPr userDrawn="1"/>
        </p:nvPicPr>
        <p:blipFill>
          <a:blip r:embed="rId4"/>
          <a:stretch>
            <a:fillRect/>
          </a:stretch>
        </p:blipFill>
        <p:spPr>
          <a:xfrm>
            <a:off x="2234594" y="1707590"/>
            <a:ext cx="4851566" cy="1402788"/>
          </a:xfrm>
          <a:prstGeom prst="rect">
            <a:avLst/>
          </a:prstGeom>
          <a:effectLst>
            <a:glow rad="165100">
              <a:schemeClr val="tx1">
                <a:alpha val="10000"/>
              </a:schemeClr>
            </a:glow>
          </a:effectLst>
        </p:spPr>
      </p:pic>
      <p:pic>
        <p:nvPicPr>
          <p:cNvPr id="9" name="Picture 8"/>
          <p:cNvPicPr>
            <a:picLocks/>
          </p:cNvPicPr>
          <p:nvPr userDrawn="1"/>
        </p:nvPicPr>
        <p:blipFill>
          <a:blip r:embed="rId5"/>
          <a:stretch>
            <a:fillRect/>
          </a:stretch>
        </p:blipFill>
        <p:spPr>
          <a:xfrm>
            <a:off x="5562600" y="3293502"/>
            <a:ext cx="1424092" cy="217234"/>
          </a:xfrm>
          <a:prstGeom prst="rect">
            <a:avLst/>
          </a:prstGeom>
        </p:spPr>
      </p:pic>
    </p:spTree>
    <p:extLst>
      <p:ext uri="{BB962C8B-B14F-4D97-AF65-F5344CB8AC3E}">
        <p14:creationId xmlns:p14="http://schemas.microsoft.com/office/powerpoint/2010/main" val="285124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1872" y="5029202"/>
            <a:ext cx="3810000" cy="102393"/>
          </a:xfrm>
          <a:prstGeom prst="rect">
            <a:avLst/>
          </a:prstGeom>
        </p:spPr>
        <p:txBody>
          <a:bodyPr/>
          <a:lstStyle/>
          <a:p>
            <a:r>
              <a:rPr lang="en-CA" dirty="0" smtClean="0"/>
              <a:t>Copyright Riverbed Technology</a:t>
            </a:r>
            <a:endParaRPr lang="en-CA" dirty="0"/>
          </a:p>
        </p:txBody>
      </p:sp>
      <p:sp>
        <p:nvSpPr>
          <p:cNvPr id="4" name="Slide Number Placeholder 3"/>
          <p:cNvSpPr>
            <a:spLocks noGrp="1"/>
          </p:cNvSpPr>
          <p:nvPr>
            <p:ph type="sldNum" sz="quarter" idx="12"/>
          </p:nvPr>
        </p:nvSpPr>
        <p:spPr>
          <a:xfrm>
            <a:off x="4267200" y="5021682"/>
            <a:ext cx="609600" cy="114301"/>
          </a:xfrm>
          <a:prstGeom prst="rect">
            <a:avLst/>
          </a:prstGeom>
        </p:spPr>
        <p:txBody>
          <a:bodyPr/>
          <a:lstStyle/>
          <a:p>
            <a:fld id="{2DBE4796-8DE6-4802-8DC3-BB1C80350130}" type="slidenum">
              <a:rPr lang="en-CA" smtClean="0"/>
              <a:t>‹#›</a:t>
            </a:fld>
            <a:endParaRPr lang="en-CA" dirty="0"/>
          </a:p>
        </p:txBody>
      </p:sp>
    </p:spTree>
    <p:extLst>
      <p:ext uri="{BB962C8B-B14F-4D97-AF65-F5344CB8AC3E}">
        <p14:creationId xmlns:p14="http://schemas.microsoft.com/office/powerpoint/2010/main" val="8817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1872" y="5029202"/>
            <a:ext cx="3810000" cy="102393"/>
          </a:xfrm>
          <a:prstGeom prst="rect">
            <a:avLst/>
          </a:prstGeom>
        </p:spPr>
        <p:txBody>
          <a:bodyPr/>
          <a:lstStyle/>
          <a:p>
            <a:r>
              <a:rPr lang="en-CA" dirty="0" smtClean="0"/>
              <a:t>Copyright Riverbed Technology</a:t>
            </a:r>
            <a:endParaRPr lang="en-CA" dirty="0"/>
          </a:p>
        </p:txBody>
      </p:sp>
      <p:sp>
        <p:nvSpPr>
          <p:cNvPr id="4" name="Slide Number Placeholder 3"/>
          <p:cNvSpPr>
            <a:spLocks noGrp="1"/>
          </p:cNvSpPr>
          <p:nvPr>
            <p:ph type="sldNum" sz="quarter" idx="12"/>
          </p:nvPr>
        </p:nvSpPr>
        <p:spPr>
          <a:xfrm>
            <a:off x="4267200" y="5021682"/>
            <a:ext cx="609600" cy="114301"/>
          </a:xfrm>
          <a:prstGeom prst="rect">
            <a:avLst/>
          </a:prstGeom>
        </p:spPr>
        <p:txBody>
          <a:bodyPr/>
          <a:lstStyle/>
          <a:p>
            <a:fld id="{2DBE4796-8DE6-4802-8DC3-BB1C80350130}" type="slidenum">
              <a:rPr lang="en-CA" smtClean="0"/>
              <a:t>‹#›</a:t>
            </a:fld>
            <a:endParaRPr lang="en-CA" dirty="0"/>
          </a:p>
        </p:txBody>
      </p:sp>
    </p:spTree>
    <p:extLst>
      <p:ext uri="{BB962C8B-B14F-4D97-AF65-F5344CB8AC3E}">
        <p14:creationId xmlns:p14="http://schemas.microsoft.com/office/powerpoint/2010/main" val="355309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p:cNvPicPr>
          <p:nvPr userDrawn="1"/>
        </p:nvPicPr>
        <p:blipFill>
          <a:blip r:embed="rId3"/>
          <a:stretch>
            <a:fillRect/>
          </a:stretch>
        </p:blipFill>
        <p:spPr>
          <a:xfrm>
            <a:off x="2234594" y="1707590"/>
            <a:ext cx="4851566" cy="1402788"/>
          </a:xfrm>
          <a:prstGeom prst="rect">
            <a:avLst/>
          </a:prstGeom>
          <a:effectLst>
            <a:glow rad="165100">
              <a:schemeClr val="tx1">
                <a:alpha val="10000"/>
              </a:schemeClr>
            </a:glow>
          </a:effectLst>
        </p:spPr>
      </p:pic>
      <p:pic>
        <p:nvPicPr>
          <p:cNvPr id="8" name="Picture 7"/>
          <p:cNvPicPr>
            <a:picLocks/>
          </p:cNvPicPr>
          <p:nvPr userDrawn="1"/>
        </p:nvPicPr>
        <p:blipFill>
          <a:blip r:embed="rId4"/>
          <a:stretch>
            <a:fillRect/>
          </a:stretch>
        </p:blipFill>
        <p:spPr>
          <a:xfrm>
            <a:off x="5562600" y="3293502"/>
            <a:ext cx="1424092" cy="217234"/>
          </a:xfrm>
          <a:prstGeom prst="rect">
            <a:avLst/>
          </a:prstGeom>
        </p:spPr>
      </p:pic>
    </p:spTree>
    <p:extLst>
      <p:ext uri="{BB962C8B-B14F-4D97-AF65-F5344CB8AC3E}">
        <p14:creationId xmlns:p14="http://schemas.microsoft.com/office/powerpoint/2010/main" val="45425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68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Divider Slide">
    <p:bg>
      <p:bgPr>
        <a:solidFill>
          <a:schemeClr val="bg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
            <a:ext cx="9144000" cy="2520315"/>
          </a:xfrm>
          <a:prstGeom prst="rect">
            <a:avLst/>
          </a:prstGeom>
        </p:spPr>
      </p:pic>
      <p:sp>
        <p:nvSpPr>
          <p:cNvPr id="2" name="Title 1"/>
          <p:cNvSpPr>
            <a:spLocks noGrp="1"/>
          </p:cNvSpPr>
          <p:nvPr>
            <p:ph type="ctrTitle"/>
          </p:nvPr>
        </p:nvSpPr>
        <p:spPr>
          <a:xfrm>
            <a:off x="228600" y="2743218"/>
            <a:ext cx="7772400" cy="1102519"/>
          </a:xfrm>
        </p:spPr>
        <p:txBody>
          <a:bodyPr>
            <a:normAutofit/>
          </a:bodyPr>
          <a:lstStyle>
            <a:lvl1pPr algn="l">
              <a:defRPr sz="3600">
                <a:solidFill>
                  <a:schemeClr val="tx1">
                    <a:lumMod val="75000"/>
                    <a:lumOff val="25000"/>
                  </a:schemeClr>
                </a:solidFill>
              </a:defRPr>
            </a:lvl1pPr>
          </a:lstStyle>
          <a:p>
            <a:r>
              <a:rPr lang="en-US" dirty="0" smtClean="0"/>
              <a:t>Click to edit Master title style</a:t>
            </a:r>
            <a:endParaRPr lang="en-CA" dirty="0"/>
          </a:p>
        </p:txBody>
      </p:sp>
      <p:sp>
        <p:nvSpPr>
          <p:cNvPr id="3" name="Subtitle 2"/>
          <p:cNvSpPr>
            <a:spLocks noGrp="1"/>
          </p:cNvSpPr>
          <p:nvPr>
            <p:ph type="subTitle" idx="1"/>
          </p:nvPr>
        </p:nvSpPr>
        <p:spPr>
          <a:xfrm>
            <a:off x="228600" y="3559969"/>
            <a:ext cx="6400800" cy="1314450"/>
          </a:xfrm>
        </p:spPr>
        <p:txBody>
          <a:bodyPr>
            <a:normAutofit/>
          </a:bodyPr>
          <a:lstStyle>
            <a:lvl1pPr marL="0" indent="0" algn="l">
              <a:buNone/>
              <a:defRPr sz="2800" b="1">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5" name="Footer Placeholder 4"/>
          <p:cNvSpPr>
            <a:spLocks noGrp="1"/>
          </p:cNvSpPr>
          <p:nvPr>
            <p:ph type="ftr" sz="quarter" idx="11"/>
          </p:nvPr>
        </p:nvSpPr>
        <p:spPr>
          <a:xfrm>
            <a:off x="41872" y="5029202"/>
            <a:ext cx="3810000" cy="102393"/>
          </a:xfrm>
          <a:prstGeom prst="rect">
            <a:avLst/>
          </a:prstGeom>
        </p:spPr>
        <p:txBody>
          <a:bodyPr/>
          <a:lstStyle/>
          <a:p>
            <a:r>
              <a:rPr lang="en-CA" dirty="0" smtClean="0"/>
              <a:t>Copyright Riverbed Technology</a:t>
            </a:r>
            <a:endParaRPr lang="en-CA" dirty="0"/>
          </a:p>
        </p:txBody>
      </p:sp>
      <p:sp>
        <p:nvSpPr>
          <p:cNvPr id="6" name="Slide Number Placeholder 5"/>
          <p:cNvSpPr>
            <a:spLocks noGrp="1"/>
          </p:cNvSpPr>
          <p:nvPr>
            <p:ph type="sldNum" sz="quarter" idx="12"/>
          </p:nvPr>
        </p:nvSpPr>
        <p:spPr>
          <a:xfrm>
            <a:off x="4267200" y="5021682"/>
            <a:ext cx="609600" cy="114301"/>
          </a:xfrm>
          <a:prstGeom prst="rect">
            <a:avLst/>
          </a:prstGeom>
        </p:spPr>
        <p:txBody>
          <a:bodyPr/>
          <a:lstStyle/>
          <a:p>
            <a:fld id="{2DBE4796-8DE6-4802-8DC3-BB1C80350130}" type="slidenum">
              <a:rPr lang="en-CA" smtClean="0"/>
              <a:t>‹#›</a:t>
            </a:fld>
            <a:endParaRPr lang="en-CA" dirty="0"/>
          </a:p>
        </p:txBody>
      </p:sp>
      <p:grpSp>
        <p:nvGrpSpPr>
          <p:cNvPr id="12" name="Group 11"/>
          <p:cNvGrpSpPr/>
          <p:nvPr userDrawn="1"/>
        </p:nvGrpSpPr>
        <p:grpSpPr>
          <a:xfrm>
            <a:off x="5486400" y="939486"/>
            <a:ext cx="3327566" cy="1236732"/>
            <a:chOff x="3962400" y="438150"/>
            <a:chExt cx="4851566" cy="1803146"/>
          </a:xfrm>
        </p:grpSpPr>
        <p:pic>
          <p:nvPicPr>
            <p:cNvPr id="10" name="Picture 9"/>
            <p:cNvPicPr>
              <a:picLocks/>
            </p:cNvPicPr>
            <p:nvPr userDrawn="1"/>
          </p:nvPicPr>
          <p:blipFill>
            <a:blip r:embed="rId3"/>
            <a:stretch>
              <a:fillRect/>
            </a:stretch>
          </p:blipFill>
          <p:spPr>
            <a:xfrm>
              <a:off x="3962400" y="438150"/>
              <a:ext cx="4851566" cy="1402788"/>
            </a:xfrm>
            <a:prstGeom prst="rect">
              <a:avLst/>
            </a:prstGeom>
            <a:effectLst>
              <a:glow rad="165100">
                <a:schemeClr val="tx1">
                  <a:alpha val="10000"/>
                </a:schemeClr>
              </a:glow>
            </a:effectLst>
          </p:spPr>
        </p:pic>
        <p:pic>
          <p:nvPicPr>
            <p:cNvPr id="11" name="Picture 10"/>
            <p:cNvPicPr>
              <a:picLocks/>
            </p:cNvPicPr>
            <p:nvPr userDrawn="1"/>
          </p:nvPicPr>
          <p:blipFill>
            <a:blip r:embed="rId4"/>
            <a:stretch>
              <a:fillRect/>
            </a:stretch>
          </p:blipFill>
          <p:spPr>
            <a:xfrm>
              <a:off x="7290406" y="2024062"/>
              <a:ext cx="1424092" cy="217234"/>
            </a:xfrm>
            <a:prstGeom prst="rect">
              <a:avLst/>
            </a:prstGeom>
          </p:spPr>
        </p:pic>
      </p:grpSp>
    </p:spTree>
    <p:extLst>
      <p:ext uri="{BB962C8B-B14F-4D97-AF65-F5344CB8AC3E}">
        <p14:creationId xmlns:p14="http://schemas.microsoft.com/office/powerpoint/2010/main" val="12819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lvl1pPr>
              <a:buClr>
                <a:schemeClr val="tx2"/>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5" name="Footer Placeholder 4"/>
          <p:cNvSpPr>
            <a:spLocks noGrp="1"/>
          </p:cNvSpPr>
          <p:nvPr>
            <p:ph type="ftr" sz="quarter" idx="11"/>
          </p:nvPr>
        </p:nvSpPr>
        <p:spPr>
          <a:xfrm>
            <a:off x="41872" y="5029202"/>
            <a:ext cx="3810000" cy="102393"/>
          </a:xfrm>
          <a:prstGeom prst="rect">
            <a:avLst/>
          </a:prstGeom>
        </p:spPr>
        <p:txBody>
          <a:bodyPr/>
          <a:lstStyle/>
          <a:p>
            <a:r>
              <a:rPr lang="en-CA" dirty="0" smtClean="0"/>
              <a:t>Copyright Riverbed Technology</a:t>
            </a:r>
            <a:endParaRPr lang="en-CA" dirty="0"/>
          </a:p>
        </p:txBody>
      </p:sp>
      <p:sp>
        <p:nvSpPr>
          <p:cNvPr id="6" name="Slide Number Placeholder 5"/>
          <p:cNvSpPr>
            <a:spLocks noGrp="1"/>
          </p:cNvSpPr>
          <p:nvPr>
            <p:ph type="sldNum" sz="quarter" idx="12"/>
          </p:nvPr>
        </p:nvSpPr>
        <p:spPr>
          <a:xfrm>
            <a:off x="4267200" y="5021682"/>
            <a:ext cx="609600" cy="114301"/>
          </a:xfrm>
          <a:prstGeom prst="rect">
            <a:avLst/>
          </a:prstGeom>
        </p:spPr>
        <p:txBody>
          <a:bodyPr/>
          <a:lstStyle/>
          <a:p>
            <a:fld id="{2DBE4796-8DE6-4802-8DC3-BB1C80350130}" type="slidenum">
              <a:rPr lang="en-CA" smtClean="0"/>
              <a:t>‹#›</a:t>
            </a:fld>
            <a:endParaRPr lang="en-CA" dirty="0"/>
          </a:p>
        </p:txBody>
      </p:sp>
    </p:spTree>
    <p:extLst>
      <p:ext uri="{BB962C8B-B14F-4D97-AF65-F5344CB8AC3E}">
        <p14:creationId xmlns:p14="http://schemas.microsoft.com/office/powerpoint/2010/main" val="151351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a:xfrm>
            <a:off x="330760" y="1577578"/>
            <a:ext cx="8229600" cy="3394472"/>
          </a:xfrm>
        </p:spPr>
        <p:txBody>
          <a:bodyPr/>
          <a:lstStyle>
            <a:lvl1pPr>
              <a:buClr>
                <a:schemeClr val="tx2"/>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5" name="Footer Placeholder 4"/>
          <p:cNvSpPr>
            <a:spLocks noGrp="1"/>
          </p:cNvSpPr>
          <p:nvPr>
            <p:ph type="ftr" sz="quarter" idx="11"/>
          </p:nvPr>
        </p:nvSpPr>
        <p:spPr>
          <a:xfrm>
            <a:off x="41872" y="5029202"/>
            <a:ext cx="3810000" cy="102393"/>
          </a:xfrm>
          <a:prstGeom prst="rect">
            <a:avLst/>
          </a:prstGeom>
        </p:spPr>
        <p:txBody>
          <a:bodyPr/>
          <a:lstStyle/>
          <a:p>
            <a:r>
              <a:rPr lang="en-CA" dirty="0" smtClean="0"/>
              <a:t>Copyright Riverbed Technology</a:t>
            </a:r>
            <a:endParaRPr lang="en-CA" dirty="0"/>
          </a:p>
        </p:txBody>
      </p:sp>
      <p:sp>
        <p:nvSpPr>
          <p:cNvPr id="6" name="Slide Number Placeholder 5"/>
          <p:cNvSpPr>
            <a:spLocks noGrp="1"/>
          </p:cNvSpPr>
          <p:nvPr>
            <p:ph type="sldNum" sz="quarter" idx="12"/>
          </p:nvPr>
        </p:nvSpPr>
        <p:spPr>
          <a:xfrm>
            <a:off x="4267200" y="5021682"/>
            <a:ext cx="609600" cy="114301"/>
          </a:xfrm>
          <a:prstGeom prst="rect">
            <a:avLst/>
          </a:prstGeom>
        </p:spPr>
        <p:txBody>
          <a:bodyPr/>
          <a:lstStyle/>
          <a:p>
            <a:fld id="{2DBE4796-8DE6-4802-8DC3-BB1C80350130}" type="slidenum">
              <a:rPr lang="en-CA" smtClean="0"/>
              <a:t>‹#›</a:t>
            </a:fld>
            <a:endParaRPr lang="en-CA" dirty="0"/>
          </a:p>
        </p:txBody>
      </p:sp>
      <p:sp>
        <p:nvSpPr>
          <p:cNvPr id="7" name="Text Placeholder 2"/>
          <p:cNvSpPr>
            <a:spLocks noGrp="1"/>
          </p:cNvSpPr>
          <p:nvPr>
            <p:ph type="body" idx="13"/>
          </p:nvPr>
        </p:nvSpPr>
        <p:spPr>
          <a:xfrm>
            <a:off x="330760" y="1120378"/>
            <a:ext cx="8229600" cy="479822"/>
          </a:xfrm>
        </p:spPr>
        <p:txBody>
          <a:bodyPr anchor="t" anchorCtr="0">
            <a:noAutofit/>
          </a:bodyPr>
          <a:lstStyle>
            <a:lvl1pPr marL="0" indent="0" algn="l">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130819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200151"/>
            <a:ext cx="4038600" cy="3394472"/>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6" name="Footer Placeholder 5"/>
          <p:cNvSpPr>
            <a:spLocks noGrp="1"/>
          </p:cNvSpPr>
          <p:nvPr>
            <p:ph type="ftr" sz="quarter" idx="11"/>
          </p:nvPr>
        </p:nvSpPr>
        <p:spPr>
          <a:xfrm>
            <a:off x="41872" y="5029202"/>
            <a:ext cx="3810000" cy="102393"/>
          </a:xfrm>
          <a:prstGeom prst="rect">
            <a:avLst/>
          </a:prstGeom>
        </p:spPr>
        <p:txBody>
          <a:bodyPr/>
          <a:lstStyle/>
          <a:p>
            <a:r>
              <a:rPr lang="en-CA" dirty="0" smtClean="0"/>
              <a:t>Copyright Riverbed Technology</a:t>
            </a:r>
            <a:endParaRPr lang="en-CA" dirty="0"/>
          </a:p>
        </p:txBody>
      </p:sp>
      <p:sp>
        <p:nvSpPr>
          <p:cNvPr id="7" name="Slide Number Placeholder 6"/>
          <p:cNvSpPr>
            <a:spLocks noGrp="1"/>
          </p:cNvSpPr>
          <p:nvPr>
            <p:ph type="sldNum" sz="quarter" idx="12"/>
          </p:nvPr>
        </p:nvSpPr>
        <p:spPr>
          <a:xfrm>
            <a:off x="4267200" y="5021682"/>
            <a:ext cx="609600" cy="114301"/>
          </a:xfrm>
          <a:prstGeom prst="rect">
            <a:avLst/>
          </a:prstGeom>
        </p:spPr>
        <p:txBody>
          <a:bodyPr/>
          <a:lstStyle/>
          <a:p>
            <a:fld id="{2DBE4796-8DE6-4802-8DC3-BB1C80350130}" type="slidenum">
              <a:rPr lang="en-CA" smtClean="0"/>
              <a:t>‹#›</a:t>
            </a:fld>
            <a:endParaRPr lang="en-CA" dirty="0"/>
          </a:p>
        </p:txBody>
      </p:sp>
    </p:spTree>
    <p:extLst>
      <p:ext uri="{BB962C8B-B14F-4D97-AF65-F5344CB8AC3E}">
        <p14:creationId xmlns:p14="http://schemas.microsoft.com/office/powerpoint/2010/main" val="279501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085851"/>
            <a:ext cx="4040188" cy="479822"/>
          </a:xfrm>
        </p:spPr>
        <p:txBody>
          <a:bodyPr anchor="t"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551384"/>
            <a:ext cx="4040188" cy="2963466"/>
          </a:xfrm>
        </p:spPr>
        <p:txBody>
          <a:bodyPr>
            <a:normAutofit/>
          </a:bodyPr>
          <a:lstStyle>
            <a:lvl1pPr>
              <a:defRPr sz="2000"/>
            </a:lvl1pPr>
            <a:lvl2pPr>
              <a:defRPr sz="18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5" name="Text Placeholder 4"/>
          <p:cNvSpPr>
            <a:spLocks noGrp="1"/>
          </p:cNvSpPr>
          <p:nvPr>
            <p:ph type="body" sz="quarter" idx="3"/>
          </p:nvPr>
        </p:nvSpPr>
        <p:spPr>
          <a:xfrm>
            <a:off x="4645033" y="1085851"/>
            <a:ext cx="4041775" cy="479822"/>
          </a:xfrm>
        </p:spPr>
        <p:txBody>
          <a:bodyPr anchor="t"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551384"/>
            <a:ext cx="4041775" cy="2963466"/>
          </a:xfrm>
        </p:spPr>
        <p:txBody>
          <a:bodyPr>
            <a:normAutofit/>
          </a:bodyPr>
          <a:lstStyle>
            <a:lvl1pPr>
              <a:defRPr sz="2000"/>
            </a:lvl1pPr>
            <a:lvl2pPr>
              <a:defRPr sz="18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8" name="Footer Placeholder 7"/>
          <p:cNvSpPr>
            <a:spLocks noGrp="1"/>
          </p:cNvSpPr>
          <p:nvPr>
            <p:ph type="ftr" sz="quarter" idx="11"/>
          </p:nvPr>
        </p:nvSpPr>
        <p:spPr>
          <a:xfrm>
            <a:off x="41872" y="5029202"/>
            <a:ext cx="3810000" cy="102393"/>
          </a:xfrm>
          <a:prstGeom prst="rect">
            <a:avLst/>
          </a:prstGeom>
        </p:spPr>
        <p:txBody>
          <a:bodyPr/>
          <a:lstStyle/>
          <a:p>
            <a:r>
              <a:rPr lang="en-CA" dirty="0" smtClean="0"/>
              <a:t>Copyright Riverbed Technology</a:t>
            </a:r>
            <a:endParaRPr lang="en-CA" dirty="0"/>
          </a:p>
        </p:txBody>
      </p:sp>
      <p:sp>
        <p:nvSpPr>
          <p:cNvPr id="9" name="Slide Number Placeholder 8"/>
          <p:cNvSpPr>
            <a:spLocks noGrp="1"/>
          </p:cNvSpPr>
          <p:nvPr>
            <p:ph type="sldNum" sz="quarter" idx="12"/>
          </p:nvPr>
        </p:nvSpPr>
        <p:spPr>
          <a:xfrm>
            <a:off x="4267200" y="5021682"/>
            <a:ext cx="609600" cy="114301"/>
          </a:xfrm>
          <a:prstGeom prst="rect">
            <a:avLst/>
          </a:prstGeom>
        </p:spPr>
        <p:txBody>
          <a:bodyPr/>
          <a:lstStyle/>
          <a:p>
            <a:fld id="{2DBE4796-8DE6-4802-8DC3-BB1C80350130}" type="slidenum">
              <a:rPr lang="en-CA" smtClean="0"/>
              <a:t>‹#›</a:t>
            </a:fld>
            <a:endParaRPr lang="en-CA" dirty="0"/>
          </a:p>
        </p:txBody>
      </p:sp>
    </p:spTree>
    <p:extLst>
      <p:ext uri="{BB962C8B-B14F-4D97-AF65-F5344CB8AC3E}">
        <p14:creationId xmlns:p14="http://schemas.microsoft.com/office/powerpoint/2010/main" val="380043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4" name="Footer Placeholder 3"/>
          <p:cNvSpPr>
            <a:spLocks noGrp="1"/>
          </p:cNvSpPr>
          <p:nvPr>
            <p:ph type="ftr" sz="quarter" idx="11"/>
          </p:nvPr>
        </p:nvSpPr>
        <p:spPr>
          <a:xfrm>
            <a:off x="41872" y="5029202"/>
            <a:ext cx="3810000" cy="102393"/>
          </a:xfrm>
          <a:prstGeom prst="rect">
            <a:avLst/>
          </a:prstGeom>
        </p:spPr>
        <p:txBody>
          <a:bodyPr/>
          <a:lstStyle/>
          <a:p>
            <a:r>
              <a:rPr lang="en-CA" dirty="0" smtClean="0"/>
              <a:t>Copyright Riverbed Technology</a:t>
            </a:r>
            <a:endParaRPr lang="en-CA" dirty="0"/>
          </a:p>
        </p:txBody>
      </p:sp>
      <p:sp>
        <p:nvSpPr>
          <p:cNvPr id="5" name="Slide Number Placeholder 4"/>
          <p:cNvSpPr>
            <a:spLocks noGrp="1"/>
          </p:cNvSpPr>
          <p:nvPr>
            <p:ph type="sldNum" sz="quarter" idx="12"/>
          </p:nvPr>
        </p:nvSpPr>
        <p:spPr>
          <a:xfrm>
            <a:off x="4267200" y="5021682"/>
            <a:ext cx="609600" cy="114301"/>
          </a:xfrm>
          <a:prstGeom prst="rect">
            <a:avLst/>
          </a:prstGeom>
        </p:spPr>
        <p:txBody>
          <a:bodyPr/>
          <a:lstStyle/>
          <a:p>
            <a:fld id="{2DBE4796-8DE6-4802-8DC3-BB1C80350130}" type="slidenum">
              <a:rPr lang="en-CA" smtClean="0"/>
              <a:t>‹#›</a:t>
            </a:fld>
            <a:endParaRPr lang="en-CA" dirty="0"/>
          </a:p>
        </p:txBody>
      </p:sp>
    </p:spTree>
    <p:extLst>
      <p:ext uri="{BB962C8B-B14F-4D97-AF65-F5344CB8AC3E}">
        <p14:creationId xmlns:p14="http://schemas.microsoft.com/office/powerpoint/2010/main" val="328170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0" y="2"/>
            <a:ext cx="9144000" cy="931545"/>
          </a:xfrm>
          <a:prstGeom prst="rect">
            <a:avLst/>
          </a:prstGeom>
        </p:spPr>
      </p:pic>
      <p:sp>
        <p:nvSpPr>
          <p:cNvPr id="2" name="Title Placeholder 1"/>
          <p:cNvSpPr>
            <a:spLocks noGrp="1"/>
          </p:cNvSpPr>
          <p:nvPr>
            <p:ph type="title"/>
          </p:nvPr>
        </p:nvSpPr>
        <p:spPr>
          <a:xfrm>
            <a:off x="330760" y="224188"/>
            <a:ext cx="7441640" cy="651272"/>
          </a:xfrm>
          <a:prstGeom prst="rect">
            <a:avLst/>
          </a:prstGeom>
        </p:spPr>
        <p:txBody>
          <a:bodyPr vert="horz" lIns="91440" tIns="45720" rIns="91440" bIns="45720" rtlCol="0" anchor="ctr">
            <a:noAutofit/>
          </a:bodyPr>
          <a:lstStyle/>
          <a:p>
            <a:r>
              <a:rPr lang="en-US" dirty="0" smtClean="0"/>
              <a:t>Click to edit Master title style</a:t>
            </a:r>
            <a:endParaRPr lang="en-CA" dirty="0"/>
          </a:p>
        </p:txBody>
      </p:sp>
      <p:sp>
        <p:nvSpPr>
          <p:cNvPr id="3" name="Text Placeholder 2"/>
          <p:cNvSpPr>
            <a:spLocks noGrp="1"/>
          </p:cNvSpPr>
          <p:nvPr>
            <p:ph type="body" idx="1"/>
          </p:nvPr>
        </p:nvSpPr>
        <p:spPr>
          <a:xfrm>
            <a:off x="33076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pic>
        <p:nvPicPr>
          <p:cNvPr id="11" name="Picture 10"/>
          <p:cNvPicPr>
            <a:picLocks/>
          </p:cNvPicPr>
          <p:nvPr userDrawn="1"/>
        </p:nvPicPr>
        <p:blipFill>
          <a:blip r:embed="rId14" cstate="print">
            <a:extLst>
              <a:ext uri="{28A0092B-C50C-407E-A947-70E740481C1C}">
                <a14:useLocalDpi xmlns:a14="http://schemas.microsoft.com/office/drawing/2010/main"/>
              </a:ext>
            </a:extLst>
          </a:blip>
          <a:stretch>
            <a:fillRect/>
          </a:stretch>
        </p:blipFill>
        <p:spPr>
          <a:xfrm>
            <a:off x="8118874" y="251835"/>
            <a:ext cx="796526" cy="230309"/>
          </a:xfrm>
          <a:prstGeom prst="rect">
            <a:avLst/>
          </a:prstGeom>
          <a:effectLst>
            <a:glow rad="38100">
              <a:schemeClr val="tx1">
                <a:alpha val="10000"/>
              </a:schemeClr>
            </a:glow>
          </a:effectLst>
        </p:spPr>
      </p:pic>
    </p:spTree>
    <p:extLst>
      <p:ext uri="{BB962C8B-B14F-4D97-AF65-F5344CB8AC3E}">
        <p14:creationId xmlns:p14="http://schemas.microsoft.com/office/powerpoint/2010/main" val="3719897842"/>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5" r:id="rId3"/>
    <p:sldLayoutId id="2147483660" r:id="rId4"/>
    <p:sldLayoutId id="2147483650" r:id="rId5"/>
    <p:sldLayoutId id="2147483662" r:id="rId6"/>
    <p:sldLayoutId id="2147483652" r:id="rId7"/>
    <p:sldLayoutId id="2147483653" r:id="rId8"/>
    <p:sldLayoutId id="2147483654" r:id="rId9"/>
    <p:sldLayoutId id="2147483655" r:id="rId10"/>
    <p:sldLayoutId id="214748366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ts val="1200"/>
        </a:spcBef>
        <a:buClr>
          <a:schemeClr val="tx2"/>
        </a:buClr>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ts val="1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hyperlink" Target="http://routingfreak.wordpress.com/2014/05/06/nfv-and-sdn-the-death-knell-for-the-huge-clunky-routers/" TargetMode="External"/><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17.png"/><Relationship Id="rId1" Type="http://schemas.openxmlformats.org/officeDocument/2006/relationships/slideLayout" Target="../slideLayouts/slideLayout11.xml"/><Relationship Id="rId2" Type="http://schemas.openxmlformats.org/officeDocument/2006/relationships/hyperlink" Target="http://www.etsi.org/deliver/etsi_gs/NFV/001_099/001/01.01.01_60/gs_NFV001v010101p.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www.etsi.org/deliver/etsi_gs/NFV/001_099/001/01.01.01_60/gs_NFV001v010101p.pdf" TargetMode="External"/><Relationship Id="rId5" Type="http://schemas.openxmlformats.org/officeDocument/2006/relationships/hyperlink" Target="http://routingfreak.wordpress.com/2014/05/06/nfv-and-sdn-the-death-knell-for-the-huge-clunky-routers/" TargetMode="External"/><Relationship Id="rId6" Type="http://schemas.openxmlformats.org/officeDocument/2006/relationships/image" Target="../media/image22.png"/><Relationship Id="rId1" Type="http://schemas.openxmlformats.org/officeDocument/2006/relationships/slideLayout" Target="../slideLayouts/slideLayout11.xml"/><Relationship Id="rId2"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png"/><Relationship Id="rId3" Type="http://schemas.openxmlformats.org/officeDocument/2006/relationships/hyperlink" Target="https://www.opennetworking.org/images/stories/downloads/sdn-resources/solution-briefs/sb-sdn-nvf-solution.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s>
</file>

<file path=ppt/slides/_rels/slide14.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 Type="http://schemas.openxmlformats.org/officeDocument/2006/relationships/slideLayout" Target="../slideLayouts/slideLayout11.xml"/><Relationship Id="rId2" Type="http://schemas.openxmlformats.org/officeDocument/2006/relationships/image" Target="../media/image26.png"/><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11.xml"/><Relationship Id="rId2"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11.xml"/><Relationship Id="rId2"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3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 Id="rId11" Type="http://schemas.openxmlformats.org/officeDocument/2006/relationships/image" Target="../media/image55.png"/><Relationship Id="rId1" Type="http://schemas.openxmlformats.org/officeDocument/2006/relationships/slideLayout" Target="../slideLayouts/slideLayout11.xml"/><Relationship Id="rId2"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png"/><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hyperlink" Target="http://www.etsi.org/technologies-clusters/technologies/nfv" TargetMode="External"/><Relationship Id="rId4" Type="http://schemas.openxmlformats.org/officeDocument/2006/relationships/hyperlink" Target="http://www.opendaylight.org" TargetMode="External"/><Relationship Id="rId5" Type="http://schemas.openxmlformats.org/officeDocument/2006/relationships/hyperlink" Target="http://www.openstack.org" TargetMode="External"/><Relationship Id="rId6" Type="http://schemas.openxmlformats.org/officeDocument/2006/relationships/hyperlink" Target="http://www.opennetworking.org" TargetMode="External"/><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 Type="http://schemas.openxmlformats.org/officeDocument/2006/relationships/slideLayout" Target="../slideLayouts/slideLayout11.xml"/><Relationship Id="rId2" Type="http://schemas.openxmlformats.org/officeDocument/2006/relationships/hyperlink" Target="http://www.sdncentral.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63.png"/><Relationship Id="rId1" Type="http://schemas.openxmlformats.org/officeDocument/2006/relationships/slideLayout" Target="../slideLayouts/slideLayout11.xml"/><Relationship Id="rId2"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png"/><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png"/><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www.opennetworking.org/sdn-resources/sdn-library/whitepapers" TargetMode="External"/><Relationship Id="rId3" Type="http://schemas.openxmlformats.org/officeDocument/2006/relationships/hyperlink" Target="http://portal.etsi.org/NFV/NFV_White_Paper.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5.png"/><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408333" y="3496751"/>
            <a:ext cx="1498600" cy="1498600"/>
          </a:xfrm>
          <a:prstGeom prst="rect">
            <a:avLst/>
          </a:prstGeom>
        </p:spPr>
      </p:pic>
      <p:sp>
        <p:nvSpPr>
          <p:cNvPr id="4" name="Title 1"/>
          <p:cNvSpPr txBox="1">
            <a:spLocks/>
          </p:cNvSpPr>
          <p:nvPr/>
        </p:nvSpPr>
        <p:spPr>
          <a:xfrm>
            <a:off x="4495795" y="1676423"/>
            <a:ext cx="4241800" cy="3475575"/>
          </a:xfrm>
          <a:prstGeom prst="rect">
            <a:avLst/>
          </a:prstGeom>
          <a:noFill/>
        </p:spPr>
        <p:txBody>
          <a:bodyPr vert="horz" lIns="91440" tIns="45720" rIns="91440" bIns="45720" rtlCol="0" anchor="ctr">
            <a:noAutofit/>
          </a:bodyPr>
          <a:lst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a:lstStyle>
          <a:p>
            <a:pPr>
              <a:lnSpc>
                <a:spcPct val="100000"/>
              </a:lnSpc>
            </a:pPr>
            <a:r>
              <a:rPr lang="en-US" sz="3200" dirty="0" smtClean="0">
                <a:solidFill>
                  <a:schemeClr val="tx1"/>
                </a:solidFill>
              </a:rPr>
              <a:t>SDN &amp; NFV:</a:t>
            </a:r>
          </a:p>
          <a:p>
            <a:pPr>
              <a:lnSpc>
                <a:spcPct val="100000"/>
              </a:lnSpc>
            </a:pPr>
            <a:r>
              <a:rPr lang="en-US" sz="3200" dirty="0" smtClean="0">
                <a:solidFill>
                  <a:schemeClr val="tx1"/>
                </a:solidFill>
              </a:rPr>
              <a:t>Friends or Enemies?</a:t>
            </a:r>
          </a:p>
          <a:p>
            <a:pPr>
              <a:lnSpc>
                <a:spcPct val="100000"/>
              </a:lnSpc>
            </a:pPr>
            <a:endParaRPr lang="en-US" sz="1600" dirty="0" smtClean="0">
              <a:solidFill>
                <a:schemeClr val="tx1"/>
              </a:solidFill>
            </a:endParaRPr>
          </a:p>
          <a:p>
            <a:pPr>
              <a:lnSpc>
                <a:spcPct val="100000"/>
              </a:lnSpc>
            </a:pPr>
            <a:endParaRPr lang="en-US" sz="1600" dirty="0" smtClean="0">
              <a:solidFill>
                <a:schemeClr val="tx1"/>
              </a:solidFill>
            </a:endParaRPr>
          </a:p>
          <a:p>
            <a:pPr>
              <a:lnSpc>
                <a:spcPct val="100000"/>
              </a:lnSpc>
            </a:pPr>
            <a:endParaRPr lang="en-US" sz="1600" dirty="0">
              <a:solidFill>
                <a:schemeClr val="tx1"/>
              </a:solidFill>
            </a:endParaRPr>
          </a:p>
          <a:p>
            <a:pPr>
              <a:lnSpc>
                <a:spcPct val="100000"/>
              </a:lnSpc>
            </a:pPr>
            <a:endParaRPr lang="en-US" sz="1600" dirty="0" smtClean="0">
              <a:solidFill>
                <a:schemeClr val="tx1"/>
              </a:solidFill>
            </a:endParaRPr>
          </a:p>
          <a:p>
            <a:pPr>
              <a:lnSpc>
                <a:spcPct val="100000"/>
              </a:lnSpc>
            </a:pPr>
            <a:r>
              <a:rPr lang="en-US" sz="1600" dirty="0" smtClean="0">
                <a:solidFill>
                  <a:schemeClr val="tx1"/>
                </a:solidFill>
              </a:rPr>
              <a:t>Justyna </a:t>
            </a:r>
            <a:r>
              <a:rPr lang="en-US" sz="1600" dirty="0" smtClean="0">
                <a:solidFill>
                  <a:schemeClr val="tx1"/>
                </a:solidFill>
              </a:rPr>
              <a:t>Bak</a:t>
            </a:r>
          </a:p>
          <a:p>
            <a:pPr>
              <a:lnSpc>
                <a:spcPct val="100000"/>
              </a:lnSpc>
            </a:pPr>
            <a:r>
              <a:rPr lang="en-US" sz="1600" dirty="0" smtClean="0">
                <a:solidFill>
                  <a:schemeClr val="tx1"/>
                </a:solidFill>
              </a:rPr>
              <a:t>Sr. Product Marketing Manager</a:t>
            </a:r>
          </a:p>
          <a:p>
            <a:pPr>
              <a:lnSpc>
                <a:spcPct val="100000"/>
              </a:lnSpc>
            </a:pPr>
            <a:r>
              <a:rPr lang="en-US" sz="1600" dirty="0" smtClean="0">
                <a:solidFill>
                  <a:schemeClr val="tx1"/>
                </a:solidFill>
              </a:rPr>
              <a:t>Riverbed Technology</a:t>
            </a:r>
          </a:p>
          <a:p>
            <a:pPr>
              <a:lnSpc>
                <a:spcPct val="100000"/>
              </a:lnSpc>
            </a:pPr>
            <a:endParaRPr lang="en-US" sz="1600" dirty="0" smtClean="0">
              <a:solidFill>
                <a:schemeClr val="tx1"/>
              </a:solidFill>
            </a:endParaRPr>
          </a:p>
          <a:p>
            <a:pPr>
              <a:lnSpc>
                <a:spcPct val="100000"/>
              </a:lnSpc>
            </a:pPr>
            <a:r>
              <a:rPr lang="en-US" sz="1600" dirty="0" smtClean="0">
                <a:solidFill>
                  <a:schemeClr val="tx1"/>
                </a:solidFill>
              </a:rPr>
              <a:t>Follow me @</a:t>
            </a:r>
            <a:r>
              <a:rPr lang="en-US" sz="1600" dirty="0" err="1" smtClean="0">
                <a:solidFill>
                  <a:schemeClr val="tx1"/>
                </a:solidFill>
              </a:rPr>
              <a:t>justyna_bak</a:t>
            </a:r>
            <a:endParaRPr lang="en-US" sz="2000" dirty="0" smtClean="0">
              <a:solidFill>
                <a:schemeClr val="tx1"/>
              </a:solidFill>
            </a:endParaRPr>
          </a:p>
        </p:txBody>
      </p:sp>
      <p:pic>
        <p:nvPicPr>
          <p:cNvPr id="2" name="Picture 1"/>
          <p:cNvPicPr>
            <a:picLocks noChangeAspect="1"/>
          </p:cNvPicPr>
          <p:nvPr/>
        </p:nvPicPr>
        <p:blipFill>
          <a:blip r:embed="rId3"/>
          <a:stretch>
            <a:fillRect/>
          </a:stretch>
        </p:blipFill>
        <p:spPr>
          <a:xfrm>
            <a:off x="7" y="408940"/>
            <a:ext cx="3776126" cy="4531351"/>
          </a:xfrm>
          <a:prstGeom prst="rect">
            <a:avLst/>
          </a:prstGeom>
        </p:spPr>
      </p:pic>
      <p:sp>
        <p:nvSpPr>
          <p:cNvPr id="3" name="Rectangle 2"/>
          <p:cNvSpPr/>
          <p:nvPr/>
        </p:nvSpPr>
        <p:spPr>
          <a:xfrm>
            <a:off x="0" y="4928056"/>
            <a:ext cx="4572000" cy="215444"/>
          </a:xfrm>
          <a:prstGeom prst="rect">
            <a:avLst/>
          </a:prstGeom>
        </p:spPr>
        <p:txBody>
          <a:bodyPr>
            <a:spAutoFit/>
          </a:bodyPr>
          <a:lstStyle/>
          <a:p>
            <a:r>
              <a:rPr lang="en-US" sz="800" dirty="0" smtClean="0"/>
              <a:t>Source: http</a:t>
            </a:r>
            <a:r>
              <a:rPr lang="en-US" sz="800" dirty="0"/>
              <a:t>://</a:t>
            </a:r>
            <a:r>
              <a:rPr lang="en-US" sz="800" dirty="0"/>
              <a:t>www.tomsitpro.com</a:t>
            </a:r>
            <a:r>
              <a:rPr lang="en-US" sz="800" dirty="0"/>
              <a:t>/articles/sdx-software-defined-kitchen-sink,1-1085.html</a:t>
            </a:r>
          </a:p>
        </p:txBody>
      </p:sp>
      <p:sp>
        <p:nvSpPr>
          <p:cNvPr id="8" name="TextBox 7"/>
          <p:cNvSpPr txBox="1"/>
          <p:nvPr/>
        </p:nvSpPr>
        <p:spPr>
          <a:xfrm>
            <a:off x="7706627" y="143939"/>
            <a:ext cx="1361170" cy="276999"/>
          </a:xfrm>
          <a:prstGeom prst="rect">
            <a:avLst/>
          </a:prstGeom>
          <a:noFill/>
        </p:spPr>
        <p:txBody>
          <a:bodyPr wrap="none" rtlCol="0">
            <a:spAutoFit/>
          </a:bodyPr>
          <a:lstStyle/>
          <a:p>
            <a:r>
              <a:rPr lang="en-US" sz="1200" dirty="0" smtClean="0"/>
              <a:t>August 25</a:t>
            </a:r>
            <a:r>
              <a:rPr lang="en-US" sz="1200" baseline="30000" dirty="0" smtClean="0"/>
              <a:t>th</a:t>
            </a:r>
            <a:r>
              <a:rPr lang="en-US" sz="1200" dirty="0" smtClean="0"/>
              <a:t> 2014</a:t>
            </a:r>
            <a:endParaRPr lang="en-US" sz="1200" dirty="0"/>
          </a:p>
        </p:txBody>
      </p:sp>
    </p:spTree>
    <p:extLst>
      <p:ext uri="{BB962C8B-B14F-4D97-AF65-F5344CB8AC3E}">
        <p14:creationId xmlns:p14="http://schemas.microsoft.com/office/powerpoint/2010/main" val="18864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5012279" y="1371601"/>
            <a:ext cx="3948787" cy="1655224"/>
          </a:xfrm>
          <a:prstGeom prst="roundRect">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p>
        </p:txBody>
      </p:sp>
      <p:cxnSp>
        <p:nvCxnSpPr>
          <p:cNvPr id="119" name="Straight Connector 118"/>
          <p:cNvCxnSpPr/>
          <p:nvPr/>
        </p:nvCxnSpPr>
        <p:spPr>
          <a:xfrm>
            <a:off x="5907356" y="1676531"/>
            <a:ext cx="27781" cy="2675330"/>
          </a:xfrm>
          <a:prstGeom prst="line">
            <a:avLst/>
          </a:prstGeom>
          <a:ln>
            <a:solidFill>
              <a:srgbClr val="666666"/>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286926" y="1828800"/>
            <a:ext cx="16933" cy="2345249"/>
          </a:xfrm>
          <a:prstGeom prst="line">
            <a:avLst/>
          </a:prstGeom>
          <a:ln>
            <a:solidFill>
              <a:srgbClr val="666666"/>
            </a:solidFill>
          </a:ln>
        </p:spPr>
        <p:style>
          <a:lnRef idx="2">
            <a:schemeClr val="accent1"/>
          </a:lnRef>
          <a:fillRef idx="0">
            <a:schemeClr val="accent1"/>
          </a:fillRef>
          <a:effectRef idx="1">
            <a:schemeClr val="accent1"/>
          </a:effectRef>
          <a:fontRef idx="minor">
            <a:schemeClr val="tx1"/>
          </a:fontRef>
        </p:style>
      </p:cxnSp>
      <p:sp>
        <p:nvSpPr>
          <p:cNvPr id="6" name="Title 1"/>
          <p:cNvSpPr txBox="1">
            <a:spLocks/>
          </p:cNvSpPr>
          <p:nvPr/>
        </p:nvSpPr>
        <p:spPr>
          <a:xfrm>
            <a:off x="330759" y="224188"/>
            <a:ext cx="8643908" cy="651272"/>
          </a:xfrm>
          <a:prstGeom prst="rect">
            <a:avLst/>
          </a:prstGeom>
        </p:spPr>
        <p:txBody>
          <a:bodyPr/>
          <a:lst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a:lstStyle>
          <a:p>
            <a:r>
              <a:rPr lang="en-US" dirty="0" smtClean="0">
                <a:solidFill>
                  <a:srgbClr val="000000"/>
                </a:solidFill>
              </a:rPr>
              <a:t>NFV transformation in the Service Provider domain</a:t>
            </a:r>
          </a:p>
        </p:txBody>
      </p:sp>
      <p:sp>
        <p:nvSpPr>
          <p:cNvPr id="13" name="TextBox 12"/>
          <p:cNvSpPr txBox="1"/>
          <p:nvPr/>
        </p:nvSpPr>
        <p:spPr>
          <a:xfrm rot="16200000">
            <a:off x="-527576" y="3833843"/>
            <a:ext cx="1538452" cy="246221"/>
          </a:xfrm>
          <a:prstGeom prst="rect">
            <a:avLst/>
          </a:prstGeom>
          <a:noFill/>
        </p:spPr>
        <p:txBody>
          <a:bodyPr wrap="none" rtlCol="0">
            <a:spAutoFit/>
          </a:bodyPr>
          <a:lstStyle/>
          <a:p>
            <a:r>
              <a:rPr lang="en-US" sz="1000" b="1" dirty="0" smtClean="0">
                <a:solidFill>
                  <a:schemeClr val="bg2">
                    <a:lumMod val="60000"/>
                    <a:lumOff val="40000"/>
                  </a:schemeClr>
                </a:solidFill>
              </a:rPr>
              <a:t>End-</a:t>
            </a:r>
            <a:r>
              <a:rPr lang="en-US" sz="1000" b="1" dirty="0">
                <a:solidFill>
                  <a:schemeClr val="bg2">
                    <a:lumMod val="60000"/>
                    <a:lumOff val="40000"/>
                  </a:schemeClr>
                </a:solidFill>
              </a:rPr>
              <a:t>c</a:t>
            </a:r>
            <a:r>
              <a:rPr lang="en-US" sz="1000" b="1" dirty="0" smtClean="0">
                <a:solidFill>
                  <a:schemeClr val="bg2">
                    <a:lumMod val="60000"/>
                    <a:lumOff val="40000"/>
                  </a:schemeClr>
                </a:solidFill>
              </a:rPr>
              <a:t>ustomer domain</a:t>
            </a:r>
            <a:endParaRPr lang="en-US" sz="1000" b="1" dirty="0">
              <a:solidFill>
                <a:schemeClr val="bg2">
                  <a:lumMod val="60000"/>
                  <a:lumOff val="40000"/>
                </a:schemeClr>
              </a:solidFill>
            </a:endParaRPr>
          </a:p>
        </p:txBody>
      </p:sp>
      <p:sp>
        <p:nvSpPr>
          <p:cNvPr id="15" name="TextBox 14"/>
          <p:cNvSpPr txBox="1"/>
          <p:nvPr/>
        </p:nvSpPr>
        <p:spPr>
          <a:xfrm rot="16200000">
            <a:off x="-615665" y="2009281"/>
            <a:ext cx="1688546" cy="246221"/>
          </a:xfrm>
          <a:prstGeom prst="rect">
            <a:avLst/>
          </a:prstGeom>
          <a:noFill/>
        </p:spPr>
        <p:txBody>
          <a:bodyPr wrap="none" rtlCol="0">
            <a:spAutoFit/>
          </a:bodyPr>
          <a:lstStyle/>
          <a:p>
            <a:r>
              <a:rPr lang="en-US" sz="1000" b="1" dirty="0" smtClean="0">
                <a:solidFill>
                  <a:schemeClr val="bg2">
                    <a:lumMod val="60000"/>
                    <a:lumOff val="40000"/>
                  </a:schemeClr>
                </a:solidFill>
              </a:rPr>
              <a:t>Service Provider domain</a:t>
            </a:r>
            <a:endParaRPr lang="en-US" sz="1000" b="1" dirty="0">
              <a:solidFill>
                <a:schemeClr val="bg2">
                  <a:lumMod val="60000"/>
                  <a:lumOff val="40000"/>
                </a:schemeClr>
              </a:solidFill>
            </a:endParaRPr>
          </a:p>
        </p:txBody>
      </p:sp>
      <p:sp>
        <p:nvSpPr>
          <p:cNvPr id="28" name="Rounded Rectangle 27"/>
          <p:cNvSpPr/>
          <p:nvPr/>
        </p:nvSpPr>
        <p:spPr>
          <a:xfrm>
            <a:off x="431809" y="1371601"/>
            <a:ext cx="3937000" cy="1655224"/>
          </a:xfrm>
          <a:prstGeom prst="roundRect">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p>
        </p:txBody>
      </p:sp>
      <p:sp>
        <p:nvSpPr>
          <p:cNvPr id="78" name="Rectangle 77"/>
          <p:cNvSpPr/>
          <p:nvPr/>
        </p:nvSpPr>
        <p:spPr>
          <a:xfrm>
            <a:off x="0" y="4819590"/>
            <a:ext cx="9144000" cy="338554"/>
          </a:xfrm>
          <a:prstGeom prst="rect">
            <a:avLst/>
          </a:prstGeom>
          <a:noFill/>
        </p:spPr>
        <p:txBody>
          <a:bodyPr wrap="square">
            <a:spAutoFit/>
          </a:bodyPr>
          <a:lstStyle/>
          <a:p>
            <a:r>
              <a:rPr lang="en-US" sz="800" dirty="0">
                <a:hlinkClick r:id="rId2"/>
              </a:rPr>
              <a:t>http://www.etsi.org/deliver/etsi_gs/NFV</a:t>
            </a:r>
            <a:r>
              <a:rPr lang="en-US" sz="800" dirty="0" smtClean="0">
                <a:hlinkClick r:id="rId2"/>
              </a:rPr>
              <a:t>/001_099/001/01.01.01_60/gs_NFV001v010101p.pdf</a:t>
            </a:r>
            <a:endParaRPr lang="en-US" sz="800" dirty="0" smtClean="0"/>
          </a:p>
          <a:p>
            <a:r>
              <a:rPr lang="en-US" sz="800" dirty="0" smtClean="0">
                <a:hlinkClick r:id="rId3"/>
              </a:rPr>
              <a:t>http://routingfreak.wordpress.com/2014/05/06/nfv-and-sdn-the-death-knell-for-the-huge-clunky-routers/</a:t>
            </a:r>
            <a:endParaRPr lang="en-US" sz="800" dirty="0" smtClean="0"/>
          </a:p>
        </p:txBody>
      </p:sp>
      <p:sp>
        <p:nvSpPr>
          <p:cNvPr id="4" name="Rectangle 3"/>
          <p:cNvSpPr/>
          <p:nvPr/>
        </p:nvSpPr>
        <p:spPr>
          <a:xfrm>
            <a:off x="372534" y="619319"/>
            <a:ext cx="8856133" cy="584776"/>
          </a:xfrm>
          <a:prstGeom prst="rect">
            <a:avLst/>
          </a:prstGeom>
        </p:spPr>
        <p:txBody>
          <a:bodyPr wrap="square">
            <a:spAutoFit/>
          </a:bodyPr>
          <a:lstStyle/>
          <a:p>
            <a:r>
              <a:rPr lang="en-US" sz="1600" b="1" dirty="0" smtClean="0">
                <a:solidFill>
                  <a:srgbClr val="FF0000"/>
                </a:solidFill>
              </a:rPr>
              <a:t>Hardware </a:t>
            </a:r>
            <a:r>
              <a:rPr lang="en-US" sz="1600" b="1" dirty="0">
                <a:solidFill>
                  <a:srgbClr val="FF0000"/>
                </a:solidFill>
              </a:rPr>
              <a:t>appliances become Virtualized Network Functions (VNF) running on top of commodity hardware</a:t>
            </a:r>
          </a:p>
        </p:txBody>
      </p:sp>
      <p:sp>
        <p:nvSpPr>
          <p:cNvPr id="101" name="Line Callout 1 100"/>
          <p:cNvSpPr/>
          <p:nvPr/>
        </p:nvSpPr>
        <p:spPr>
          <a:xfrm>
            <a:off x="6688673" y="1896525"/>
            <a:ext cx="2032000" cy="850900"/>
          </a:xfrm>
          <a:prstGeom prst="borderCallout1">
            <a:avLst>
              <a:gd name="adj1" fmla="val 49799"/>
              <a:gd name="adj2" fmla="val -3138"/>
              <a:gd name="adj3" fmla="val 65350"/>
              <a:gd name="adj4" fmla="val -31987"/>
            </a:avLst>
          </a:prstGeom>
          <a:solidFill>
            <a:srgbClr val="FFFFFF"/>
          </a:solidFill>
          <a:ln>
            <a:solidFill>
              <a:srgbClr val="6666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02" name="Cloud Callout 101"/>
          <p:cNvSpPr/>
          <p:nvPr/>
        </p:nvSpPr>
        <p:spPr>
          <a:xfrm>
            <a:off x="6688673" y="1062573"/>
            <a:ext cx="2159000" cy="1130300"/>
          </a:xfrm>
          <a:prstGeom prst="cloudCallout">
            <a:avLst>
              <a:gd name="adj1" fmla="val -25147"/>
              <a:gd name="adj2" fmla="val 58196"/>
            </a:avLst>
          </a:prstGeom>
          <a:solidFill>
            <a:srgbClr val="FFFFFF"/>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accent2">
                  <a:lumMod val="20000"/>
                  <a:lumOff val="80000"/>
                </a:schemeClr>
              </a:solidFill>
            </a:endParaRPr>
          </a:p>
        </p:txBody>
      </p:sp>
      <p:sp>
        <p:nvSpPr>
          <p:cNvPr id="103" name="Line Callout 1 102"/>
          <p:cNvSpPr/>
          <p:nvPr/>
        </p:nvSpPr>
        <p:spPr>
          <a:xfrm>
            <a:off x="2006593" y="1439326"/>
            <a:ext cx="2184400" cy="1346200"/>
          </a:xfrm>
          <a:prstGeom prst="borderCallout1">
            <a:avLst>
              <a:gd name="adj1" fmla="val 50940"/>
              <a:gd name="adj2" fmla="val -2135"/>
              <a:gd name="adj3" fmla="val 76360"/>
              <a:gd name="adj4" fmla="val -20548"/>
            </a:avLst>
          </a:prstGeom>
          <a:solidFill>
            <a:srgbClr val="FFFFFF"/>
          </a:solidFill>
          <a:ln>
            <a:solidFill>
              <a:srgbClr val="6666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pic>
        <p:nvPicPr>
          <p:cNvPr id="105" name="Picture 10" descr="generic_appliance"/>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044693" y="1553626"/>
            <a:ext cx="631541" cy="413388"/>
          </a:xfrm>
          <a:prstGeom prst="rect">
            <a:avLst/>
          </a:prstGeom>
          <a:noFill/>
          <a:ln w="9525">
            <a:noFill/>
            <a:miter lim="800000"/>
            <a:headEnd/>
            <a:tailEnd/>
          </a:ln>
        </p:spPr>
      </p:pic>
      <p:pic>
        <p:nvPicPr>
          <p:cNvPr id="107" name="Picture 21" descr="disk"/>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313770" y="2175925"/>
            <a:ext cx="568789" cy="499846"/>
          </a:xfrm>
          <a:prstGeom prst="rect">
            <a:avLst/>
          </a:prstGeom>
          <a:noFill/>
          <a:ln w="9525">
            <a:noFill/>
            <a:miter lim="800000"/>
            <a:headEnd/>
            <a:tailEnd/>
          </a:ln>
        </p:spPr>
      </p:pic>
      <p:pic>
        <p:nvPicPr>
          <p:cNvPr id="108" name="Picture 3" descr="icon_whiteCompute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88439" y="2125125"/>
            <a:ext cx="379773" cy="556232"/>
          </a:xfrm>
          <a:prstGeom prst="rect">
            <a:avLst/>
          </a:prstGeom>
          <a:noFill/>
          <a:ln w="9525">
            <a:noFill/>
            <a:miter lim="800000"/>
            <a:headEnd/>
            <a:tailEnd/>
          </a:ln>
        </p:spPr>
      </p:pic>
      <p:sp>
        <p:nvSpPr>
          <p:cNvPr id="109" name="Text Box 15"/>
          <p:cNvSpPr txBox="1">
            <a:spLocks noChangeArrowheads="1"/>
          </p:cNvSpPr>
          <p:nvPr/>
        </p:nvSpPr>
        <p:spPr bwMode="auto">
          <a:xfrm>
            <a:off x="2044693" y="2781570"/>
            <a:ext cx="1733317" cy="246221"/>
          </a:xfrm>
          <a:prstGeom prst="rect">
            <a:avLst/>
          </a:prstGeom>
          <a:noFill/>
          <a:ln w="9525">
            <a:noFill/>
            <a:miter lim="800000"/>
            <a:headEnd/>
            <a:tailEnd/>
          </a:ln>
        </p:spPr>
        <p:txBody>
          <a:bodyPr wrap="none">
            <a:spAutoFit/>
          </a:bodyPr>
          <a:lstStyle/>
          <a:p>
            <a:r>
              <a:rPr lang="en-US" sz="1000" b="1" dirty="0" smtClean="0"/>
              <a:t>Purpose Built </a:t>
            </a:r>
            <a:r>
              <a:rPr lang="en-US" sz="1000" b="1" dirty="0"/>
              <a:t>A</a:t>
            </a:r>
            <a:r>
              <a:rPr lang="en-US" sz="1000" b="1" dirty="0" smtClean="0"/>
              <a:t>ppliances</a:t>
            </a:r>
            <a:endParaRPr lang="en-US" sz="1000" b="1" dirty="0"/>
          </a:p>
        </p:txBody>
      </p:sp>
      <p:pic>
        <p:nvPicPr>
          <p:cNvPr id="110" name="Picture 12" descr="switch"/>
          <p:cNvPicPr>
            <a:picLocks noChangeAspect="1" noChangeArrowheads="1"/>
          </p:cNvPicPr>
          <p:nvPr/>
        </p:nvPicPr>
        <p:blipFill>
          <a:blip r:embed="rId7"/>
          <a:srcRect/>
          <a:stretch>
            <a:fillRect/>
          </a:stretch>
        </p:blipFill>
        <p:spPr bwMode="auto">
          <a:xfrm>
            <a:off x="8021713" y="2232985"/>
            <a:ext cx="584659" cy="387440"/>
          </a:xfrm>
          <a:prstGeom prst="rect">
            <a:avLst/>
          </a:prstGeom>
          <a:noFill/>
          <a:ln w="9525">
            <a:noFill/>
            <a:miter lim="800000"/>
            <a:headEnd/>
            <a:tailEnd/>
          </a:ln>
        </p:spPr>
      </p:pic>
      <p:sp>
        <p:nvSpPr>
          <p:cNvPr id="111" name="Text Box 15"/>
          <p:cNvSpPr txBox="1">
            <a:spLocks noChangeArrowheads="1"/>
          </p:cNvSpPr>
          <p:nvPr/>
        </p:nvSpPr>
        <p:spPr bwMode="auto">
          <a:xfrm>
            <a:off x="571493" y="1782226"/>
            <a:ext cx="698499" cy="400110"/>
          </a:xfrm>
          <a:prstGeom prst="rect">
            <a:avLst/>
          </a:prstGeom>
          <a:noFill/>
          <a:ln w="9525">
            <a:noFill/>
            <a:miter lim="800000"/>
            <a:headEnd/>
            <a:tailEnd/>
          </a:ln>
        </p:spPr>
        <p:txBody>
          <a:bodyPr wrap="square">
            <a:spAutoFit/>
          </a:bodyPr>
          <a:lstStyle/>
          <a:p>
            <a:r>
              <a:rPr lang="en-US" sz="1000" b="1" dirty="0" smtClean="0"/>
              <a:t>Core</a:t>
            </a:r>
          </a:p>
          <a:p>
            <a:r>
              <a:rPr lang="en-US" sz="1000" b="1" dirty="0" smtClean="0"/>
              <a:t>Router</a:t>
            </a:r>
            <a:endParaRPr lang="en-US" sz="1000" b="1" dirty="0"/>
          </a:p>
        </p:txBody>
      </p:sp>
      <p:sp>
        <p:nvSpPr>
          <p:cNvPr id="112" name="Text Box 15"/>
          <p:cNvSpPr txBox="1">
            <a:spLocks noChangeArrowheads="1"/>
          </p:cNvSpPr>
          <p:nvPr/>
        </p:nvSpPr>
        <p:spPr bwMode="auto">
          <a:xfrm>
            <a:off x="6324694" y="2747425"/>
            <a:ext cx="2637279" cy="246221"/>
          </a:xfrm>
          <a:prstGeom prst="rect">
            <a:avLst/>
          </a:prstGeom>
          <a:noFill/>
          <a:ln w="9525">
            <a:noFill/>
            <a:miter lim="800000"/>
            <a:headEnd/>
            <a:tailEnd/>
          </a:ln>
        </p:spPr>
        <p:txBody>
          <a:bodyPr wrap="square">
            <a:spAutoFit/>
          </a:bodyPr>
          <a:lstStyle/>
          <a:p>
            <a:r>
              <a:rPr lang="en-US" sz="1000" b="1" dirty="0" smtClean="0"/>
              <a:t>Standard Servers, Storage and Switches</a:t>
            </a:r>
            <a:endParaRPr lang="en-US" sz="1000" b="1" dirty="0"/>
          </a:p>
        </p:txBody>
      </p:sp>
      <p:sp>
        <p:nvSpPr>
          <p:cNvPr id="117" name="Text Box 15"/>
          <p:cNvSpPr txBox="1">
            <a:spLocks noChangeArrowheads="1"/>
          </p:cNvSpPr>
          <p:nvPr/>
        </p:nvSpPr>
        <p:spPr bwMode="auto">
          <a:xfrm>
            <a:off x="7912194" y="1193806"/>
            <a:ext cx="770379" cy="271621"/>
          </a:xfrm>
          <a:prstGeom prst="rect">
            <a:avLst/>
          </a:prstGeom>
          <a:noFill/>
          <a:ln w="9525">
            <a:noFill/>
            <a:miter lim="800000"/>
            <a:headEnd/>
            <a:tailEnd/>
          </a:ln>
        </p:spPr>
        <p:txBody>
          <a:bodyPr wrap="square">
            <a:noAutofit/>
          </a:bodyPr>
          <a:lstStyle/>
          <a:p>
            <a:pPr algn="ctr"/>
            <a:r>
              <a:rPr lang="en-US" sz="1000" b="1" dirty="0" smtClean="0">
                <a:solidFill>
                  <a:srgbClr val="FF0000"/>
                </a:solidFill>
              </a:rPr>
              <a:t>DPI</a:t>
            </a:r>
            <a:endParaRPr lang="en-US" sz="1000" b="1" dirty="0">
              <a:solidFill>
                <a:srgbClr val="FF0000"/>
              </a:solidFill>
            </a:endParaRPr>
          </a:p>
        </p:txBody>
      </p:sp>
      <p:sp>
        <p:nvSpPr>
          <p:cNvPr id="118" name="Text Box 15"/>
          <p:cNvSpPr txBox="1">
            <a:spLocks noChangeArrowheads="1"/>
          </p:cNvSpPr>
          <p:nvPr/>
        </p:nvSpPr>
        <p:spPr bwMode="auto">
          <a:xfrm>
            <a:off x="7391494" y="1443573"/>
            <a:ext cx="770379" cy="271621"/>
          </a:xfrm>
          <a:prstGeom prst="rect">
            <a:avLst/>
          </a:prstGeom>
          <a:noFill/>
          <a:ln w="9525">
            <a:noFill/>
            <a:miter lim="800000"/>
            <a:headEnd/>
            <a:tailEnd/>
          </a:ln>
        </p:spPr>
        <p:txBody>
          <a:bodyPr wrap="square">
            <a:noAutofit/>
          </a:bodyPr>
          <a:lstStyle/>
          <a:p>
            <a:pPr algn="ctr"/>
            <a:r>
              <a:rPr lang="en-US" sz="1000" b="1" dirty="0" smtClean="0">
                <a:solidFill>
                  <a:srgbClr val="FF0000"/>
                </a:solidFill>
              </a:rPr>
              <a:t>HSS</a:t>
            </a:r>
            <a:endParaRPr lang="en-US" sz="1000" b="1" dirty="0">
              <a:solidFill>
                <a:srgbClr val="FF0000"/>
              </a:solidFill>
            </a:endParaRPr>
          </a:p>
        </p:txBody>
      </p:sp>
      <p:sp>
        <p:nvSpPr>
          <p:cNvPr id="120" name="Text Box 15"/>
          <p:cNvSpPr txBox="1">
            <a:spLocks noChangeArrowheads="1"/>
          </p:cNvSpPr>
          <p:nvPr/>
        </p:nvSpPr>
        <p:spPr bwMode="auto">
          <a:xfrm>
            <a:off x="7302594" y="1138773"/>
            <a:ext cx="770379" cy="271621"/>
          </a:xfrm>
          <a:prstGeom prst="rect">
            <a:avLst/>
          </a:prstGeom>
          <a:noFill/>
          <a:ln w="9525">
            <a:noFill/>
            <a:miter lim="800000"/>
            <a:headEnd/>
            <a:tailEnd/>
          </a:ln>
        </p:spPr>
        <p:txBody>
          <a:bodyPr wrap="square">
            <a:noAutofit/>
          </a:bodyPr>
          <a:lstStyle/>
          <a:p>
            <a:pPr algn="ctr"/>
            <a:r>
              <a:rPr lang="en-US" sz="1000" b="1" dirty="0" smtClean="0">
                <a:solidFill>
                  <a:srgbClr val="FF0000"/>
                </a:solidFill>
              </a:rPr>
              <a:t>NAT</a:t>
            </a:r>
            <a:endParaRPr lang="en-US" sz="1000" b="1" dirty="0">
              <a:solidFill>
                <a:srgbClr val="FF0000"/>
              </a:solidFill>
            </a:endParaRPr>
          </a:p>
        </p:txBody>
      </p:sp>
      <p:sp>
        <p:nvSpPr>
          <p:cNvPr id="121" name="Text Box 15"/>
          <p:cNvSpPr txBox="1">
            <a:spLocks noChangeArrowheads="1"/>
          </p:cNvSpPr>
          <p:nvPr/>
        </p:nvSpPr>
        <p:spPr bwMode="auto">
          <a:xfrm>
            <a:off x="6735327" y="1397007"/>
            <a:ext cx="770379" cy="271621"/>
          </a:xfrm>
          <a:prstGeom prst="rect">
            <a:avLst/>
          </a:prstGeom>
          <a:noFill/>
          <a:ln w="9525">
            <a:noFill/>
            <a:miter lim="800000"/>
            <a:headEnd/>
            <a:tailEnd/>
          </a:ln>
        </p:spPr>
        <p:txBody>
          <a:bodyPr wrap="square">
            <a:noAutofit/>
          </a:bodyPr>
          <a:lstStyle/>
          <a:p>
            <a:pPr algn="ctr"/>
            <a:r>
              <a:rPr lang="en-US" sz="1000" b="1" dirty="0" smtClean="0">
                <a:solidFill>
                  <a:srgbClr val="FF0000"/>
                </a:solidFill>
              </a:rPr>
              <a:t>IMS</a:t>
            </a:r>
            <a:endParaRPr lang="en-US" sz="1000" b="1" dirty="0">
              <a:solidFill>
                <a:srgbClr val="FF0000"/>
              </a:solidFill>
            </a:endParaRPr>
          </a:p>
        </p:txBody>
      </p:sp>
      <p:pic>
        <p:nvPicPr>
          <p:cNvPr id="122" name="Picture 10" descr="generic_appliance"/>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768593" y="1566326"/>
            <a:ext cx="631541" cy="413388"/>
          </a:xfrm>
          <a:prstGeom prst="rect">
            <a:avLst/>
          </a:prstGeom>
          <a:noFill/>
          <a:ln w="9525">
            <a:noFill/>
            <a:miter lim="800000"/>
            <a:headEnd/>
            <a:tailEnd/>
          </a:ln>
        </p:spPr>
      </p:pic>
      <p:pic>
        <p:nvPicPr>
          <p:cNvPr id="123" name="Picture 10" descr="generic_appliance"/>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070093" y="2163226"/>
            <a:ext cx="631541" cy="413388"/>
          </a:xfrm>
          <a:prstGeom prst="rect">
            <a:avLst/>
          </a:prstGeom>
          <a:noFill/>
          <a:ln w="9525">
            <a:noFill/>
            <a:miter lim="800000"/>
            <a:headEnd/>
            <a:tailEnd/>
          </a:ln>
        </p:spPr>
      </p:pic>
      <p:pic>
        <p:nvPicPr>
          <p:cNvPr id="124" name="Picture 10" descr="generic_appliance"/>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768593" y="2188626"/>
            <a:ext cx="631541" cy="413388"/>
          </a:xfrm>
          <a:prstGeom prst="rect">
            <a:avLst/>
          </a:prstGeom>
          <a:noFill/>
          <a:ln w="9525">
            <a:noFill/>
            <a:miter lim="800000"/>
            <a:headEnd/>
            <a:tailEnd/>
          </a:ln>
        </p:spPr>
      </p:pic>
      <p:sp>
        <p:nvSpPr>
          <p:cNvPr id="125" name="Text Box 15"/>
          <p:cNvSpPr txBox="1">
            <a:spLocks noChangeArrowheads="1"/>
          </p:cNvSpPr>
          <p:nvPr/>
        </p:nvSpPr>
        <p:spPr bwMode="auto">
          <a:xfrm>
            <a:off x="1998214" y="2531526"/>
            <a:ext cx="770379" cy="271621"/>
          </a:xfrm>
          <a:prstGeom prst="rect">
            <a:avLst/>
          </a:prstGeom>
          <a:noFill/>
          <a:ln w="9525">
            <a:noFill/>
            <a:miter lim="800000"/>
            <a:headEnd/>
            <a:tailEnd/>
          </a:ln>
        </p:spPr>
        <p:txBody>
          <a:bodyPr wrap="square">
            <a:noAutofit/>
          </a:bodyPr>
          <a:lstStyle/>
          <a:p>
            <a:pPr algn="ctr"/>
            <a:r>
              <a:rPr lang="en-US" sz="1000" b="1" dirty="0" smtClean="0"/>
              <a:t>DPI</a:t>
            </a:r>
            <a:endParaRPr lang="en-US" sz="1000" b="1" dirty="0"/>
          </a:p>
        </p:txBody>
      </p:sp>
      <p:sp>
        <p:nvSpPr>
          <p:cNvPr id="126" name="Text Box 15"/>
          <p:cNvSpPr txBox="1">
            <a:spLocks noChangeArrowheads="1"/>
          </p:cNvSpPr>
          <p:nvPr/>
        </p:nvSpPr>
        <p:spPr bwMode="auto">
          <a:xfrm>
            <a:off x="2658614" y="2531526"/>
            <a:ext cx="770379" cy="271621"/>
          </a:xfrm>
          <a:prstGeom prst="rect">
            <a:avLst/>
          </a:prstGeom>
          <a:noFill/>
          <a:ln w="9525">
            <a:noFill/>
            <a:miter lim="800000"/>
            <a:headEnd/>
            <a:tailEnd/>
          </a:ln>
        </p:spPr>
        <p:txBody>
          <a:bodyPr wrap="square">
            <a:noAutofit/>
          </a:bodyPr>
          <a:lstStyle/>
          <a:p>
            <a:pPr algn="ctr"/>
            <a:r>
              <a:rPr lang="en-US" sz="1000" b="1" dirty="0" smtClean="0"/>
              <a:t>Visibility</a:t>
            </a:r>
            <a:endParaRPr lang="en-US" sz="1000" b="1" dirty="0"/>
          </a:p>
        </p:txBody>
      </p:sp>
      <p:sp>
        <p:nvSpPr>
          <p:cNvPr id="127" name="Text Box 15"/>
          <p:cNvSpPr txBox="1">
            <a:spLocks noChangeArrowheads="1"/>
          </p:cNvSpPr>
          <p:nvPr/>
        </p:nvSpPr>
        <p:spPr bwMode="auto">
          <a:xfrm>
            <a:off x="2658614" y="1960026"/>
            <a:ext cx="770379" cy="271621"/>
          </a:xfrm>
          <a:prstGeom prst="rect">
            <a:avLst/>
          </a:prstGeom>
          <a:noFill/>
          <a:ln w="9525">
            <a:noFill/>
            <a:miter lim="800000"/>
            <a:headEnd/>
            <a:tailEnd/>
          </a:ln>
        </p:spPr>
        <p:txBody>
          <a:bodyPr wrap="square">
            <a:noAutofit/>
          </a:bodyPr>
          <a:lstStyle/>
          <a:p>
            <a:pPr algn="ctr"/>
            <a:r>
              <a:rPr lang="en-US" sz="1000" b="1" dirty="0" smtClean="0"/>
              <a:t>IMS</a:t>
            </a:r>
            <a:endParaRPr lang="en-US" sz="1000" b="1" dirty="0"/>
          </a:p>
        </p:txBody>
      </p:sp>
      <p:sp>
        <p:nvSpPr>
          <p:cNvPr id="128" name="Text Box 15"/>
          <p:cNvSpPr txBox="1">
            <a:spLocks noChangeArrowheads="1"/>
          </p:cNvSpPr>
          <p:nvPr/>
        </p:nvSpPr>
        <p:spPr bwMode="auto">
          <a:xfrm>
            <a:off x="1985514" y="1960026"/>
            <a:ext cx="770379" cy="271621"/>
          </a:xfrm>
          <a:prstGeom prst="rect">
            <a:avLst/>
          </a:prstGeom>
          <a:noFill/>
          <a:ln w="9525">
            <a:noFill/>
            <a:miter lim="800000"/>
            <a:headEnd/>
            <a:tailEnd/>
          </a:ln>
        </p:spPr>
        <p:txBody>
          <a:bodyPr wrap="square">
            <a:noAutofit/>
          </a:bodyPr>
          <a:lstStyle/>
          <a:p>
            <a:pPr algn="ctr"/>
            <a:r>
              <a:rPr lang="en-US" sz="1000" b="1" dirty="0" smtClean="0"/>
              <a:t>NAT</a:t>
            </a:r>
            <a:endParaRPr lang="en-US" sz="1000" b="1" dirty="0"/>
          </a:p>
        </p:txBody>
      </p:sp>
      <p:pic>
        <p:nvPicPr>
          <p:cNvPr id="129" name="Picture 10" descr="generic_appliance"/>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492493" y="2201326"/>
            <a:ext cx="631541" cy="413388"/>
          </a:xfrm>
          <a:prstGeom prst="rect">
            <a:avLst/>
          </a:prstGeom>
          <a:noFill/>
          <a:ln w="9525">
            <a:noFill/>
            <a:miter lim="800000"/>
            <a:headEnd/>
            <a:tailEnd/>
          </a:ln>
        </p:spPr>
      </p:pic>
      <p:sp>
        <p:nvSpPr>
          <p:cNvPr id="130" name="Text Box 15"/>
          <p:cNvSpPr txBox="1">
            <a:spLocks noChangeArrowheads="1"/>
          </p:cNvSpPr>
          <p:nvPr/>
        </p:nvSpPr>
        <p:spPr bwMode="auto">
          <a:xfrm>
            <a:off x="3382514" y="2544226"/>
            <a:ext cx="770379" cy="271621"/>
          </a:xfrm>
          <a:prstGeom prst="rect">
            <a:avLst/>
          </a:prstGeom>
          <a:noFill/>
          <a:ln w="9525">
            <a:noFill/>
            <a:miter lim="800000"/>
            <a:headEnd/>
            <a:tailEnd/>
          </a:ln>
        </p:spPr>
        <p:txBody>
          <a:bodyPr wrap="square">
            <a:noAutofit/>
          </a:bodyPr>
          <a:lstStyle/>
          <a:p>
            <a:pPr algn="ctr"/>
            <a:r>
              <a:rPr lang="en-US" sz="1000" b="1" dirty="0" smtClean="0"/>
              <a:t>QoS</a:t>
            </a:r>
            <a:endParaRPr lang="en-US" sz="1000" b="1" dirty="0"/>
          </a:p>
        </p:txBody>
      </p:sp>
      <p:sp>
        <p:nvSpPr>
          <p:cNvPr id="131" name="Text Box 15"/>
          <p:cNvSpPr txBox="1">
            <a:spLocks noChangeArrowheads="1"/>
          </p:cNvSpPr>
          <p:nvPr/>
        </p:nvSpPr>
        <p:spPr bwMode="auto">
          <a:xfrm>
            <a:off x="3382514" y="1972726"/>
            <a:ext cx="770379" cy="271621"/>
          </a:xfrm>
          <a:prstGeom prst="rect">
            <a:avLst/>
          </a:prstGeom>
          <a:noFill/>
          <a:ln w="9525">
            <a:noFill/>
            <a:miter lim="800000"/>
            <a:headEnd/>
            <a:tailEnd/>
          </a:ln>
        </p:spPr>
        <p:txBody>
          <a:bodyPr wrap="square">
            <a:noAutofit/>
          </a:bodyPr>
          <a:lstStyle/>
          <a:p>
            <a:pPr algn="ctr"/>
            <a:endParaRPr lang="en-US" sz="1000" b="1" dirty="0"/>
          </a:p>
        </p:txBody>
      </p:sp>
      <p:sp>
        <p:nvSpPr>
          <p:cNvPr id="132" name="Text Box 15"/>
          <p:cNvSpPr txBox="1">
            <a:spLocks noChangeArrowheads="1"/>
          </p:cNvSpPr>
          <p:nvPr/>
        </p:nvSpPr>
        <p:spPr bwMode="auto">
          <a:xfrm>
            <a:off x="8115394" y="1435106"/>
            <a:ext cx="770379" cy="271621"/>
          </a:xfrm>
          <a:prstGeom prst="rect">
            <a:avLst/>
          </a:prstGeom>
          <a:noFill/>
          <a:ln w="9525">
            <a:noFill/>
            <a:miter lim="800000"/>
            <a:headEnd/>
            <a:tailEnd/>
          </a:ln>
        </p:spPr>
        <p:txBody>
          <a:bodyPr wrap="square">
            <a:noAutofit/>
          </a:bodyPr>
          <a:lstStyle/>
          <a:p>
            <a:pPr algn="ctr"/>
            <a:r>
              <a:rPr lang="en-US" sz="1000" b="1" dirty="0" smtClean="0">
                <a:solidFill>
                  <a:srgbClr val="FF0000"/>
                </a:solidFill>
              </a:rPr>
              <a:t>QoS</a:t>
            </a:r>
            <a:endParaRPr lang="en-US" sz="1000" b="1" dirty="0">
              <a:solidFill>
                <a:srgbClr val="FF0000"/>
              </a:solidFill>
            </a:endParaRPr>
          </a:p>
        </p:txBody>
      </p:sp>
      <p:pic>
        <p:nvPicPr>
          <p:cNvPr id="133" name="Picture 27" descr="router.png"/>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990593" y="2425832"/>
            <a:ext cx="630237" cy="317691"/>
          </a:xfrm>
          <a:prstGeom prst="rect">
            <a:avLst/>
          </a:prstGeom>
          <a:noFill/>
          <a:ln w="9525">
            <a:noFill/>
            <a:miter lim="800000"/>
            <a:headEnd/>
            <a:tailEnd/>
          </a:ln>
        </p:spPr>
      </p:pic>
      <p:pic>
        <p:nvPicPr>
          <p:cNvPr id="134" name="Picture 27" descr="router.png"/>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990593" y="1701932"/>
            <a:ext cx="630237" cy="317691"/>
          </a:xfrm>
          <a:prstGeom prst="rect">
            <a:avLst/>
          </a:prstGeom>
          <a:noFill/>
          <a:ln w="9525">
            <a:noFill/>
            <a:miter lim="800000"/>
            <a:headEnd/>
            <a:tailEnd/>
          </a:ln>
        </p:spPr>
      </p:pic>
      <p:pic>
        <p:nvPicPr>
          <p:cNvPr id="135" name="Picture 27" descr="router.png"/>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5600704" y="1684998"/>
            <a:ext cx="630237" cy="317691"/>
          </a:xfrm>
          <a:prstGeom prst="rect">
            <a:avLst/>
          </a:prstGeom>
          <a:noFill/>
          <a:ln w="9525">
            <a:noFill/>
            <a:miter lim="800000"/>
            <a:headEnd/>
            <a:tailEnd/>
          </a:ln>
        </p:spPr>
      </p:pic>
      <p:sp>
        <p:nvSpPr>
          <p:cNvPr id="136" name="Text Box 15"/>
          <p:cNvSpPr txBox="1">
            <a:spLocks noChangeArrowheads="1"/>
          </p:cNvSpPr>
          <p:nvPr/>
        </p:nvSpPr>
        <p:spPr bwMode="auto">
          <a:xfrm>
            <a:off x="749293" y="2620426"/>
            <a:ext cx="698499" cy="400110"/>
          </a:xfrm>
          <a:prstGeom prst="rect">
            <a:avLst/>
          </a:prstGeom>
          <a:noFill/>
          <a:ln w="9525">
            <a:noFill/>
            <a:miter lim="800000"/>
            <a:headEnd/>
            <a:tailEnd/>
          </a:ln>
        </p:spPr>
        <p:txBody>
          <a:bodyPr wrap="square">
            <a:spAutoFit/>
          </a:bodyPr>
          <a:lstStyle/>
          <a:p>
            <a:r>
              <a:rPr lang="en-US" sz="1000" b="1" dirty="0" smtClean="0"/>
              <a:t>PE</a:t>
            </a:r>
          </a:p>
          <a:p>
            <a:r>
              <a:rPr lang="en-US" sz="1000" b="1" dirty="0" smtClean="0"/>
              <a:t>Router</a:t>
            </a:r>
            <a:endParaRPr lang="en-US" sz="1000" b="1" dirty="0"/>
          </a:p>
        </p:txBody>
      </p:sp>
      <p:sp>
        <p:nvSpPr>
          <p:cNvPr id="137" name="Text Box 15"/>
          <p:cNvSpPr txBox="1">
            <a:spLocks noChangeArrowheads="1"/>
          </p:cNvSpPr>
          <p:nvPr/>
        </p:nvSpPr>
        <p:spPr bwMode="auto">
          <a:xfrm>
            <a:off x="5151970" y="1689091"/>
            <a:ext cx="698499" cy="400110"/>
          </a:xfrm>
          <a:prstGeom prst="rect">
            <a:avLst/>
          </a:prstGeom>
          <a:noFill/>
          <a:ln w="9525">
            <a:noFill/>
            <a:miter lim="800000"/>
            <a:headEnd/>
            <a:tailEnd/>
          </a:ln>
        </p:spPr>
        <p:txBody>
          <a:bodyPr wrap="square">
            <a:spAutoFit/>
          </a:bodyPr>
          <a:lstStyle/>
          <a:p>
            <a:r>
              <a:rPr lang="en-US" sz="1000" b="1" dirty="0" smtClean="0"/>
              <a:t>Core</a:t>
            </a:r>
          </a:p>
          <a:p>
            <a:r>
              <a:rPr lang="en-US" sz="1000" b="1" dirty="0" smtClean="0"/>
              <a:t>Router</a:t>
            </a:r>
            <a:endParaRPr lang="en-US" sz="1000" b="1" dirty="0"/>
          </a:p>
        </p:txBody>
      </p:sp>
      <p:sp>
        <p:nvSpPr>
          <p:cNvPr id="138" name="Text Box 15"/>
          <p:cNvSpPr txBox="1">
            <a:spLocks noChangeArrowheads="1"/>
          </p:cNvSpPr>
          <p:nvPr/>
        </p:nvSpPr>
        <p:spPr bwMode="auto">
          <a:xfrm>
            <a:off x="7408432" y="1710270"/>
            <a:ext cx="922779" cy="279400"/>
          </a:xfrm>
          <a:prstGeom prst="rect">
            <a:avLst/>
          </a:prstGeom>
          <a:noFill/>
          <a:ln w="9525">
            <a:noFill/>
            <a:miter lim="800000"/>
            <a:headEnd/>
            <a:tailEnd/>
          </a:ln>
        </p:spPr>
        <p:txBody>
          <a:bodyPr wrap="square">
            <a:noAutofit/>
          </a:bodyPr>
          <a:lstStyle/>
          <a:p>
            <a:pPr algn="ctr"/>
            <a:r>
              <a:rPr lang="en-US" sz="1000" b="1" dirty="0" smtClean="0">
                <a:solidFill>
                  <a:srgbClr val="FF0000"/>
                </a:solidFill>
              </a:rPr>
              <a:t>Virtual PE Router</a:t>
            </a:r>
            <a:endParaRPr lang="en-US" sz="1000" b="1" dirty="0">
              <a:solidFill>
                <a:srgbClr val="FF0000"/>
              </a:solidFill>
            </a:endParaRPr>
          </a:p>
        </p:txBody>
      </p:sp>
      <p:pic>
        <p:nvPicPr>
          <p:cNvPr id="139" name="Picture 12" descr="switch"/>
          <p:cNvPicPr>
            <a:picLocks noChangeAspect="1" noChangeArrowheads="1"/>
          </p:cNvPicPr>
          <p:nvPr/>
        </p:nvPicPr>
        <p:blipFill>
          <a:blip r:embed="rId7"/>
          <a:srcRect/>
          <a:stretch>
            <a:fillRect/>
          </a:stretch>
        </p:blipFill>
        <p:spPr bwMode="auto">
          <a:xfrm>
            <a:off x="5582622" y="2298602"/>
            <a:ext cx="699647" cy="463640"/>
          </a:xfrm>
          <a:prstGeom prst="rect">
            <a:avLst/>
          </a:prstGeom>
          <a:noFill/>
          <a:ln w="9525">
            <a:noFill/>
            <a:miter lim="800000"/>
            <a:headEnd/>
            <a:tailEnd/>
          </a:ln>
        </p:spPr>
      </p:pic>
      <p:sp>
        <p:nvSpPr>
          <p:cNvPr id="140" name="Text Box 15"/>
          <p:cNvSpPr txBox="1">
            <a:spLocks noChangeArrowheads="1"/>
          </p:cNvSpPr>
          <p:nvPr/>
        </p:nvSpPr>
        <p:spPr bwMode="auto">
          <a:xfrm>
            <a:off x="4995338" y="2271181"/>
            <a:ext cx="867833" cy="707886"/>
          </a:xfrm>
          <a:prstGeom prst="rect">
            <a:avLst/>
          </a:prstGeom>
          <a:noFill/>
          <a:ln w="9525">
            <a:noFill/>
            <a:miter lim="800000"/>
            <a:headEnd/>
            <a:tailEnd/>
          </a:ln>
        </p:spPr>
        <p:txBody>
          <a:bodyPr wrap="square">
            <a:spAutoFit/>
          </a:bodyPr>
          <a:lstStyle/>
          <a:p>
            <a:r>
              <a:rPr lang="en-US" sz="1000" b="1" dirty="0" smtClean="0">
                <a:solidFill>
                  <a:srgbClr val="FF0000"/>
                </a:solidFill>
              </a:rPr>
              <a:t>NFV Service Insertion Point</a:t>
            </a:r>
          </a:p>
        </p:txBody>
      </p:sp>
      <p:pic>
        <p:nvPicPr>
          <p:cNvPr id="141" name="Picture 10" descr="generic_appliance"/>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522126" y="1574793"/>
            <a:ext cx="631541" cy="413388"/>
          </a:xfrm>
          <a:prstGeom prst="rect">
            <a:avLst/>
          </a:prstGeom>
          <a:noFill/>
          <a:ln w="9525">
            <a:noFill/>
            <a:miter lim="800000"/>
            <a:headEnd/>
            <a:tailEnd/>
          </a:ln>
        </p:spPr>
      </p:pic>
      <p:sp>
        <p:nvSpPr>
          <p:cNvPr id="142" name="Text Box 15"/>
          <p:cNvSpPr txBox="1">
            <a:spLocks noChangeArrowheads="1"/>
          </p:cNvSpPr>
          <p:nvPr/>
        </p:nvSpPr>
        <p:spPr bwMode="auto">
          <a:xfrm>
            <a:off x="3412147" y="1968493"/>
            <a:ext cx="770379" cy="271621"/>
          </a:xfrm>
          <a:prstGeom prst="rect">
            <a:avLst/>
          </a:prstGeom>
          <a:noFill/>
          <a:ln w="9525">
            <a:noFill/>
            <a:miter lim="800000"/>
            <a:headEnd/>
            <a:tailEnd/>
          </a:ln>
        </p:spPr>
        <p:txBody>
          <a:bodyPr wrap="square">
            <a:noAutofit/>
          </a:bodyPr>
          <a:lstStyle/>
          <a:p>
            <a:pPr algn="ctr"/>
            <a:r>
              <a:rPr lang="en-US" sz="1000" b="1" dirty="0" smtClean="0"/>
              <a:t>HSS</a:t>
            </a:r>
            <a:endParaRPr lang="en-US" sz="1000" b="1" dirty="0"/>
          </a:p>
        </p:txBody>
      </p:sp>
      <p:sp>
        <p:nvSpPr>
          <p:cNvPr id="143" name="Text Box 15"/>
          <p:cNvSpPr txBox="1">
            <a:spLocks noChangeArrowheads="1"/>
          </p:cNvSpPr>
          <p:nvPr/>
        </p:nvSpPr>
        <p:spPr bwMode="auto">
          <a:xfrm>
            <a:off x="6760728" y="1744142"/>
            <a:ext cx="770379" cy="271621"/>
          </a:xfrm>
          <a:prstGeom prst="rect">
            <a:avLst/>
          </a:prstGeom>
          <a:noFill/>
          <a:ln w="9525">
            <a:noFill/>
            <a:miter lim="800000"/>
            <a:headEnd/>
            <a:tailEnd/>
          </a:ln>
        </p:spPr>
        <p:txBody>
          <a:bodyPr wrap="square">
            <a:noAutofit/>
          </a:bodyPr>
          <a:lstStyle/>
          <a:p>
            <a:pPr algn="ctr"/>
            <a:r>
              <a:rPr lang="en-US" sz="1000" b="1" dirty="0" smtClean="0">
                <a:solidFill>
                  <a:srgbClr val="FF0000"/>
                </a:solidFill>
              </a:rPr>
              <a:t>Visibility</a:t>
            </a:r>
            <a:endParaRPr lang="en-US" sz="1000" b="1" dirty="0">
              <a:solidFill>
                <a:srgbClr val="FF0000"/>
              </a:solidFill>
            </a:endParaRPr>
          </a:p>
        </p:txBody>
      </p:sp>
      <p:sp>
        <p:nvSpPr>
          <p:cNvPr id="146" name="TextBox 145"/>
          <p:cNvSpPr txBox="1"/>
          <p:nvPr/>
        </p:nvSpPr>
        <p:spPr>
          <a:xfrm rot="16200000">
            <a:off x="-527576" y="3833843"/>
            <a:ext cx="1538452" cy="246221"/>
          </a:xfrm>
          <a:prstGeom prst="rect">
            <a:avLst/>
          </a:prstGeom>
          <a:noFill/>
        </p:spPr>
        <p:txBody>
          <a:bodyPr wrap="none" rtlCol="0">
            <a:spAutoFit/>
          </a:bodyPr>
          <a:lstStyle/>
          <a:p>
            <a:r>
              <a:rPr lang="en-US" sz="1000" b="1" dirty="0" smtClean="0">
                <a:solidFill>
                  <a:schemeClr val="bg2">
                    <a:lumMod val="60000"/>
                    <a:lumOff val="40000"/>
                  </a:schemeClr>
                </a:solidFill>
              </a:rPr>
              <a:t>End-</a:t>
            </a:r>
            <a:r>
              <a:rPr lang="en-US" sz="1000" b="1" dirty="0">
                <a:solidFill>
                  <a:schemeClr val="bg2">
                    <a:lumMod val="60000"/>
                    <a:lumOff val="40000"/>
                  </a:schemeClr>
                </a:solidFill>
              </a:rPr>
              <a:t>c</a:t>
            </a:r>
            <a:r>
              <a:rPr lang="en-US" sz="1000" b="1" dirty="0" smtClean="0">
                <a:solidFill>
                  <a:schemeClr val="bg2">
                    <a:lumMod val="60000"/>
                    <a:lumOff val="40000"/>
                  </a:schemeClr>
                </a:solidFill>
              </a:rPr>
              <a:t>ustomer domain</a:t>
            </a:r>
            <a:endParaRPr lang="en-US" sz="1000" b="1" dirty="0">
              <a:solidFill>
                <a:schemeClr val="bg2">
                  <a:lumMod val="60000"/>
                  <a:lumOff val="40000"/>
                </a:schemeClr>
              </a:solidFill>
            </a:endParaRPr>
          </a:p>
        </p:txBody>
      </p:sp>
      <p:pic>
        <p:nvPicPr>
          <p:cNvPr id="147" name="Picture 27" descr="router.png"/>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973659" y="3335995"/>
            <a:ext cx="630237" cy="317691"/>
          </a:xfrm>
          <a:prstGeom prst="rect">
            <a:avLst/>
          </a:prstGeom>
          <a:noFill/>
          <a:ln w="9525">
            <a:noFill/>
            <a:miter lim="800000"/>
            <a:headEnd/>
            <a:tailEnd/>
          </a:ln>
        </p:spPr>
      </p:pic>
      <p:pic>
        <p:nvPicPr>
          <p:cNvPr id="148" name="Picture 8" descr="icon_cloud"/>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79959" y="3860789"/>
            <a:ext cx="1501775" cy="647700"/>
          </a:xfrm>
          <a:prstGeom prst="rect">
            <a:avLst/>
          </a:prstGeom>
          <a:noFill/>
          <a:ln w="9525">
            <a:noFill/>
            <a:miter lim="800000"/>
            <a:headEnd/>
            <a:tailEnd/>
          </a:ln>
        </p:spPr>
      </p:pic>
      <p:sp>
        <p:nvSpPr>
          <p:cNvPr id="149" name="Text Box 17"/>
          <p:cNvSpPr txBox="1">
            <a:spLocks noChangeArrowheads="1"/>
          </p:cNvSpPr>
          <p:nvPr/>
        </p:nvSpPr>
        <p:spPr bwMode="auto">
          <a:xfrm>
            <a:off x="1100658" y="4041445"/>
            <a:ext cx="448222" cy="246221"/>
          </a:xfrm>
          <a:prstGeom prst="rect">
            <a:avLst/>
          </a:prstGeom>
          <a:noFill/>
          <a:ln w="9525">
            <a:noFill/>
            <a:miter lim="800000"/>
            <a:headEnd/>
            <a:tailEnd/>
          </a:ln>
        </p:spPr>
        <p:txBody>
          <a:bodyPr wrap="none">
            <a:spAutoFit/>
          </a:bodyPr>
          <a:lstStyle/>
          <a:p>
            <a:r>
              <a:rPr lang="en-US" sz="1000" b="1" dirty="0" smtClean="0"/>
              <a:t>LAN</a:t>
            </a:r>
          </a:p>
        </p:txBody>
      </p:sp>
      <p:sp>
        <p:nvSpPr>
          <p:cNvPr id="150" name="Rounded Rectangle 149"/>
          <p:cNvSpPr/>
          <p:nvPr/>
        </p:nvSpPr>
        <p:spPr>
          <a:xfrm>
            <a:off x="419109" y="3149589"/>
            <a:ext cx="3937000" cy="1634078"/>
          </a:xfrm>
          <a:prstGeom prst="roundRect">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p>
        </p:txBody>
      </p:sp>
      <p:sp>
        <p:nvSpPr>
          <p:cNvPr id="151" name="Rounded Rectangle 150"/>
          <p:cNvSpPr/>
          <p:nvPr/>
        </p:nvSpPr>
        <p:spPr>
          <a:xfrm>
            <a:off x="5037679" y="3149588"/>
            <a:ext cx="3937000" cy="1651011"/>
          </a:xfrm>
          <a:prstGeom prst="roundRect">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p>
        </p:txBody>
      </p:sp>
      <p:pic>
        <p:nvPicPr>
          <p:cNvPr id="152" name="Picture 8" descr="icon_cloud"/>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173137" y="3860789"/>
            <a:ext cx="1501775" cy="647700"/>
          </a:xfrm>
          <a:prstGeom prst="rect">
            <a:avLst/>
          </a:prstGeom>
          <a:noFill/>
          <a:ln w="9525">
            <a:noFill/>
            <a:miter lim="800000"/>
            <a:headEnd/>
            <a:tailEnd/>
          </a:ln>
        </p:spPr>
      </p:pic>
      <p:sp>
        <p:nvSpPr>
          <p:cNvPr id="153" name="Text Box 15"/>
          <p:cNvSpPr txBox="1">
            <a:spLocks noChangeArrowheads="1"/>
          </p:cNvSpPr>
          <p:nvPr/>
        </p:nvSpPr>
        <p:spPr bwMode="auto">
          <a:xfrm>
            <a:off x="601127" y="3403589"/>
            <a:ext cx="698499" cy="400110"/>
          </a:xfrm>
          <a:prstGeom prst="rect">
            <a:avLst/>
          </a:prstGeom>
          <a:noFill/>
          <a:ln w="9525">
            <a:noFill/>
            <a:miter lim="800000"/>
            <a:headEnd/>
            <a:tailEnd/>
          </a:ln>
        </p:spPr>
        <p:txBody>
          <a:bodyPr wrap="square">
            <a:spAutoFit/>
          </a:bodyPr>
          <a:lstStyle/>
          <a:p>
            <a:r>
              <a:rPr lang="en-US" sz="1000" b="1" dirty="0" smtClean="0"/>
              <a:t>CPE Router</a:t>
            </a:r>
            <a:endParaRPr lang="en-US" sz="1000" b="1" dirty="0"/>
          </a:p>
        </p:txBody>
      </p:sp>
      <p:pic>
        <p:nvPicPr>
          <p:cNvPr id="167" name="Picture 10" descr="generic_appliance"/>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13403" y="3263889"/>
            <a:ext cx="631541" cy="413388"/>
          </a:xfrm>
          <a:prstGeom prst="rect">
            <a:avLst/>
          </a:prstGeom>
          <a:noFill/>
          <a:ln w="9525">
            <a:noFill/>
            <a:miter lim="800000"/>
            <a:headEnd/>
            <a:tailEnd/>
          </a:ln>
        </p:spPr>
      </p:pic>
      <p:sp>
        <p:nvSpPr>
          <p:cNvPr id="169" name="Right Arrow 168"/>
          <p:cNvSpPr/>
          <p:nvPr/>
        </p:nvSpPr>
        <p:spPr>
          <a:xfrm>
            <a:off x="4436533" y="1930335"/>
            <a:ext cx="550338" cy="635000"/>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0" name="Text Box 17"/>
          <p:cNvSpPr txBox="1">
            <a:spLocks noChangeArrowheads="1"/>
          </p:cNvSpPr>
          <p:nvPr/>
        </p:nvSpPr>
        <p:spPr bwMode="auto">
          <a:xfrm>
            <a:off x="5698061" y="4032978"/>
            <a:ext cx="448222" cy="246221"/>
          </a:xfrm>
          <a:prstGeom prst="rect">
            <a:avLst/>
          </a:prstGeom>
          <a:noFill/>
          <a:ln w="9525">
            <a:noFill/>
            <a:miter lim="800000"/>
            <a:headEnd/>
            <a:tailEnd/>
          </a:ln>
        </p:spPr>
        <p:txBody>
          <a:bodyPr wrap="none">
            <a:spAutoFit/>
          </a:bodyPr>
          <a:lstStyle/>
          <a:p>
            <a:r>
              <a:rPr lang="en-US" sz="1000" b="1" dirty="0" smtClean="0"/>
              <a:t>LAN</a:t>
            </a:r>
          </a:p>
        </p:txBody>
      </p:sp>
      <p:sp>
        <p:nvSpPr>
          <p:cNvPr id="171" name="Text Box 15"/>
          <p:cNvSpPr txBox="1">
            <a:spLocks noChangeArrowheads="1"/>
          </p:cNvSpPr>
          <p:nvPr/>
        </p:nvSpPr>
        <p:spPr bwMode="auto">
          <a:xfrm>
            <a:off x="5240871" y="3361254"/>
            <a:ext cx="698499" cy="400110"/>
          </a:xfrm>
          <a:prstGeom prst="rect">
            <a:avLst/>
          </a:prstGeom>
          <a:noFill/>
          <a:ln w="9525">
            <a:noFill/>
            <a:miter lim="800000"/>
            <a:headEnd/>
            <a:tailEnd/>
          </a:ln>
        </p:spPr>
        <p:txBody>
          <a:bodyPr wrap="square">
            <a:spAutoFit/>
          </a:bodyPr>
          <a:lstStyle/>
          <a:p>
            <a:r>
              <a:rPr lang="en-US" sz="1000" b="1" dirty="0" smtClean="0"/>
              <a:t>CPE Router</a:t>
            </a:r>
            <a:endParaRPr lang="en-US" sz="1000" b="1" dirty="0"/>
          </a:p>
        </p:txBody>
      </p:sp>
    </p:spTree>
    <p:extLst>
      <p:ext uri="{BB962C8B-B14F-4D97-AF65-F5344CB8AC3E}">
        <p14:creationId xmlns:p14="http://schemas.microsoft.com/office/powerpoint/2010/main" val="413808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5012279" y="1371601"/>
            <a:ext cx="3948787" cy="1655224"/>
          </a:xfrm>
          <a:prstGeom prst="roundRect">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p>
        </p:txBody>
      </p:sp>
      <p:sp>
        <p:nvSpPr>
          <p:cNvPr id="115" name="Cloud Callout 114"/>
          <p:cNvSpPr/>
          <p:nvPr/>
        </p:nvSpPr>
        <p:spPr>
          <a:xfrm>
            <a:off x="6477001" y="3208856"/>
            <a:ext cx="2159000" cy="1130300"/>
          </a:xfrm>
          <a:prstGeom prst="cloudCallout">
            <a:avLst>
              <a:gd name="adj1" fmla="val -69265"/>
              <a:gd name="adj2" fmla="val -26635"/>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rgbClr val="FF0000"/>
              </a:solidFill>
            </a:endParaRPr>
          </a:p>
        </p:txBody>
      </p:sp>
      <p:sp>
        <p:nvSpPr>
          <p:cNvPr id="98" name="Line Callout 1 97"/>
          <p:cNvSpPr/>
          <p:nvPr/>
        </p:nvSpPr>
        <p:spPr>
          <a:xfrm>
            <a:off x="1972728" y="3414172"/>
            <a:ext cx="2184400" cy="857250"/>
          </a:xfrm>
          <a:prstGeom prst="borderCallout1">
            <a:avLst>
              <a:gd name="adj1" fmla="val 50940"/>
              <a:gd name="adj2" fmla="val -2135"/>
              <a:gd name="adj3" fmla="val 25492"/>
              <a:gd name="adj4" fmla="val -28784"/>
            </a:avLst>
          </a:prstGeom>
          <a:solidFill>
            <a:srgbClr val="FFFFFF"/>
          </a:solidFill>
          <a:ln>
            <a:solidFill>
              <a:srgbClr val="6666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cxnSp>
        <p:nvCxnSpPr>
          <p:cNvPr id="119" name="Straight Connector 118"/>
          <p:cNvCxnSpPr>
            <a:stCxn id="76" idx="0"/>
          </p:cNvCxnSpPr>
          <p:nvPr/>
        </p:nvCxnSpPr>
        <p:spPr>
          <a:xfrm>
            <a:off x="5814219" y="1676531"/>
            <a:ext cx="27781" cy="2675330"/>
          </a:xfrm>
          <a:prstGeom prst="line">
            <a:avLst/>
          </a:prstGeom>
          <a:ln>
            <a:solidFill>
              <a:srgbClr val="666666"/>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286926" y="1828800"/>
            <a:ext cx="16933" cy="2345249"/>
          </a:xfrm>
          <a:prstGeom prst="line">
            <a:avLst/>
          </a:prstGeom>
          <a:ln>
            <a:solidFill>
              <a:srgbClr val="666666"/>
            </a:solidFill>
          </a:ln>
        </p:spPr>
        <p:style>
          <a:lnRef idx="2">
            <a:schemeClr val="accent1"/>
          </a:lnRef>
          <a:fillRef idx="0">
            <a:schemeClr val="accent1"/>
          </a:fillRef>
          <a:effectRef idx="1">
            <a:schemeClr val="accent1"/>
          </a:effectRef>
          <a:fontRef idx="minor">
            <a:schemeClr val="tx1"/>
          </a:fontRef>
        </p:style>
      </p:cxnSp>
      <p:sp>
        <p:nvSpPr>
          <p:cNvPr id="6" name="Title 1"/>
          <p:cNvSpPr txBox="1">
            <a:spLocks/>
          </p:cNvSpPr>
          <p:nvPr/>
        </p:nvSpPr>
        <p:spPr>
          <a:xfrm>
            <a:off x="330759" y="224188"/>
            <a:ext cx="8643908" cy="651272"/>
          </a:xfrm>
          <a:prstGeom prst="rect">
            <a:avLst/>
          </a:prstGeom>
        </p:spPr>
        <p:txBody>
          <a:bodyPr/>
          <a:lst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a:lstStyle>
          <a:p>
            <a:r>
              <a:rPr lang="en-US" dirty="0" smtClean="0">
                <a:solidFill>
                  <a:srgbClr val="000000"/>
                </a:solidFill>
              </a:rPr>
              <a:t>NFV </a:t>
            </a:r>
            <a:r>
              <a:rPr lang="en-US" dirty="0">
                <a:solidFill>
                  <a:srgbClr val="000000"/>
                </a:solidFill>
              </a:rPr>
              <a:t>transformation in End-customer domain: </a:t>
            </a:r>
            <a:endParaRPr lang="en-US" dirty="0" smtClean="0">
              <a:solidFill>
                <a:srgbClr val="000000"/>
              </a:solidFill>
            </a:endParaRPr>
          </a:p>
        </p:txBody>
      </p:sp>
      <p:sp>
        <p:nvSpPr>
          <p:cNvPr id="13" name="TextBox 12"/>
          <p:cNvSpPr txBox="1"/>
          <p:nvPr/>
        </p:nvSpPr>
        <p:spPr>
          <a:xfrm rot="16200000">
            <a:off x="-527576" y="3833843"/>
            <a:ext cx="1538452" cy="246221"/>
          </a:xfrm>
          <a:prstGeom prst="rect">
            <a:avLst/>
          </a:prstGeom>
          <a:noFill/>
        </p:spPr>
        <p:txBody>
          <a:bodyPr wrap="none" rtlCol="0">
            <a:spAutoFit/>
          </a:bodyPr>
          <a:lstStyle/>
          <a:p>
            <a:r>
              <a:rPr lang="en-US" sz="1000" b="1" dirty="0" smtClean="0">
                <a:solidFill>
                  <a:schemeClr val="bg2">
                    <a:lumMod val="60000"/>
                    <a:lumOff val="40000"/>
                  </a:schemeClr>
                </a:solidFill>
              </a:rPr>
              <a:t>End-</a:t>
            </a:r>
            <a:r>
              <a:rPr lang="en-US" sz="1000" b="1" dirty="0">
                <a:solidFill>
                  <a:schemeClr val="bg2">
                    <a:lumMod val="60000"/>
                    <a:lumOff val="40000"/>
                  </a:schemeClr>
                </a:solidFill>
              </a:rPr>
              <a:t>c</a:t>
            </a:r>
            <a:r>
              <a:rPr lang="en-US" sz="1000" b="1" dirty="0" smtClean="0">
                <a:solidFill>
                  <a:schemeClr val="bg2">
                    <a:lumMod val="60000"/>
                    <a:lumOff val="40000"/>
                  </a:schemeClr>
                </a:solidFill>
              </a:rPr>
              <a:t>ustomer domain</a:t>
            </a:r>
            <a:endParaRPr lang="en-US" sz="1000" b="1" dirty="0">
              <a:solidFill>
                <a:schemeClr val="bg2">
                  <a:lumMod val="60000"/>
                  <a:lumOff val="40000"/>
                </a:schemeClr>
              </a:solidFill>
            </a:endParaRPr>
          </a:p>
        </p:txBody>
      </p:sp>
      <p:sp>
        <p:nvSpPr>
          <p:cNvPr id="15" name="TextBox 14"/>
          <p:cNvSpPr txBox="1"/>
          <p:nvPr/>
        </p:nvSpPr>
        <p:spPr>
          <a:xfrm rot="16200000">
            <a:off x="-615665" y="2009281"/>
            <a:ext cx="1688546" cy="246221"/>
          </a:xfrm>
          <a:prstGeom prst="rect">
            <a:avLst/>
          </a:prstGeom>
          <a:noFill/>
        </p:spPr>
        <p:txBody>
          <a:bodyPr wrap="none" rtlCol="0">
            <a:spAutoFit/>
          </a:bodyPr>
          <a:lstStyle/>
          <a:p>
            <a:r>
              <a:rPr lang="en-US" sz="1000" b="1" dirty="0" smtClean="0">
                <a:solidFill>
                  <a:schemeClr val="bg2">
                    <a:lumMod val="60000"/>
                    <a:lumOff val="40000"/>
                  </a:schemeClr>
                </a:solidFill>
              </a:rPr>
              <a:t>Service Provider domain</a:t>
            </a:r>
            <a:endParaRPr lang="en-US" sz="1000" b="1" dirty="0">
              <a:solidFill>
                <a:schemeClr val="bg2">
                  <a:lumMod val="60000"/>
                  <a:lumOff val="40000"/>
                </a:schemeClr>
              </a:solidFill>
            </a:endParaRPr>
          </a:p>
        </p:txBody>
      </p:sp>
      <p:pic>
        <p:nvPicPr>
          <p:cNvPr id="21" name="Picture 27" descr="router.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973659" y="3335995"/>
            <a:ext cx="630237" cy="317691"/>
          </a:xfrm>
          <a:prstGeom prst="rect">
            <a:avLst/>
          </a:prstGeom>
          <a:noFill/>
          <a:ln w="9525">
            <a:noFill/>
            <a:miter lim="800000"/>
            <a:headEnd/>
            <a:tailEnd/>
          </a:ln>
        </p:spPr>
      </p:pic>
      <p:pic>
        <p:nvPicPr>
          <p:cNvPr id="23" name="Picture 8" descr="icon_clou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79959" y="3860789"/>
            <a:ext cx="1501775" cy="647700"/>
          </a:xfrm>
          <a:prstGeom prst="rect">
            <a:avLst/>
          </a:prstGeom>
          <a:noFill/>
          <a:ln w="9525">
            <a:noFill/>
            <a:miter lim="800000"/>
            <a:headEnd/>
            <a:tailEnd/>
          </a:ln>
        </p:spPr>
      </p:pic>
      <p:sp>
        <p:nvSpPr>
          <p:cNvPr id="24" name="Text Box 17"/>
          <p:cNvSpPr txBox="1">
            <a:spLocks noChangeArrowheads="1"/>
          </p:cNvSpPr>
          <p:nvPr/>
        </p:nvSpPr>
        <p:spPr bwMode="auto">
          <a:xfrm>
            <a:off x="1100658" y="4041445"/>
            <a:ext cx="448222" cy="246221"/>
          </a:xfrm>
          <a:prstGeom prst="rect">
            <a:avLst/>
          </a:prstGeom>
          <a:noFill/>
          <a:ln w="9525">
            <a:noFill/>
            <a:miter lim="800000"/>
            <a:headEnd/>
            <a:tailEnd/>
          </a:ln>
        </p:spPr>
        <p:txBody>
          <a:bodyPr wrap="none">
            <a:spAutoFit/>
          </a:bodyPr>
          <a:lstStyle/>
          <a:p>
            <a:r>
              <a:rPr lang="en-US" sz="1000" b="1" dirty="0" smtClean="0"/>
              <a:t>LAN</a:t>
            </a:r>
          </a:p>
        </p:txBody>
      </p:sp>
      <p:sp>
        <p:nvSpPr>
          <p:cNvPr id="27" name="Text Box 15"/>
          <p:cNvSpPr txBox="1">
            <a:spLocks noChangeArrowheads="1"/>
          </p:cNvSpPr>
          <p:nvPr/>
        </p:nvSpPr>
        <p:spPr bwMode="auto">
          <a:xfrm>
            <a:off x="554559" y="1756825"/>
            <a:ext cx="698499" cy="400110"/>
          </a:xfrm>
          <a:prstGeom prst="rect">
            <a:avLst/>
          </a:prstGeom>
          <a:noFill/>
          <a:ln w="9525">
            <a:noFill/>
            <a:miter lim="800000"/>
            <a:headEnd/>
            <a:tailEnd/>
          </a:ln>
        </p:spPr>
        <p:txBody>
          <a:bodyPr wrap="square">
            <a:spAutoFit/>
          </a:bodyPr>
          <a:lstStyle/>
          <a:p>
            <a:r>
              <a:rPr lang="en-US" sz="1000" b="1" dirty="0" smtClean="0"/>
              <a:t>Core</a:t>
            </a:r>
          </a:p>
          <a:p>
            <a:r>
              <a:rPr lang="en-US" sz="1000" b="1" dirty="0" smtClean="0"/>
              <a:t>Router</a:t>
            </a:r>
            <a:endParaRPr lang="en-US" sz="1000" b="1" dirty="0"/>
          </a:p>
        </p:txBody>
      </p:sp>
      <p:sp>
        <p:nvSpPr>
          <p:cNvPr id="28" name="Rounded Rectangle 27"/>
          <p:cNvSpPr/>
          <p:nvPr/>
        </p:nvSpPr>
        <p:spPr>
          <a:xfrm>
            <a:off x="431809" y="1371601"/>
            <a:ext cx="3937000" cy="1655224"/>
          </a:xfrm>
          <a:prstGeom prst="roundRect">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p>
        </p:txBody>
      </p:sp>
      <p:sp>
        <p:nvSpPr>
          <p:cNvPr id="30" name="Rounded Rectangle 29"/>
          <p:cNvSpPr/>
          <p:nvPr/>
        </p:nvSpPr>
        <p:spPr>
          <a:xfrm>
            <a:off x="419109" y="3149589"/>
            <a:ext cx="3937000" cy="1634078"/>
          </a:xfrm>
          <a:prstGeom prst="roundRect">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p>
        </p:txBody>
      </p:sp>
      <p:sp>
        <p:nvSpPr>
          <p:cNvPr id="31" name="Rounded Rectangle 30"/>
          <p:cNvSpPr/>
          <p:nvPr/>
        </p:nvSpPr>
        <p:spPr>
          <a:xfrm>
            <a:off x="5037679" y="3149588"/>
            <a:ext cx="3937000" cy="1651011"/>
          </a:xfrm>
          <a:prstGeom prst="roundRect">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p>
        </p:txBody>
      </p:sp>
      <p:pic>
        <p:nvPicPr>
          <p:cNvPr id="32" name="Picture 8" descr="icon_clou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080000" y="3860789"/>
            <a:ext cx="1501775" cy="647700"/>
          </a:xfrm>
          <a:prstGeom prst="rect">
            <a:avLst/>
          </a:prstGeom>
          <a:noFill/>
          <a:ln w="9525">
            <a:noFill/>
            <a:miter lim="800000"/>
            <a:headEnd/>
            <a:tailEnd/>
          </a:ln>
        </p:spPr>
      </p:pic>
      <p:sp>
        <p:nvSpPr>
          <p:cNvPr id="40" name="Text Box 15"/>
          <p:cNvSpPr txBox="1">
            <a:spLocks noChangeArrowheads="1"/>
          </p:cNvSpPr>
          <p:nvPr/>
        </p:nvSpPr>
        <p:spPr bwMode="auto">
          <a:xfrm>
            <a:off x="601127" y="3403589"/>
            <a:ext cx="698499" cy="400110"/>
          </a:xfrm>
          <a:prstGeom prst="rect">
            <a:avLst/>
          </a:prstGeom>
          <a:noFill/>
          <a:ln w="9525">
            <a:noFill/>
            <a:miter lim="800000"/>
            <a:headEnd/>
            <a:tailEnd/>
          </a:ln>
        </p:spPr>
        <p:txBody>
          <a:bodyPr wrap="square">
            <a:spAutoFit/>
          </a:bodyPr>
          <a:lstStyle/>
          <a:p>
            <a:r>
              <a:rPr lang="en-US" sz="1000" b="1" dirty="0" smtClean="0"/>
              <a:t>CPE Router</a:t>
            </a:r>
            <a:endParaRPr lang="en-US" sz="1000" b="1" dirty="0"/>
          </a:p>
        </p:txBody>
      </p:sp>
      <p:pic>
        <p:nvPicPr>
          <p:cNvPr id="73" name="Picture 27" descr="router.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973659" y="2400431"/>
            <a:ext cx="630237" cy="317691"/>
          </a:xfrm>
          <a:prstGeom prst="rect">
            <a:avLst/>
          </a:prstGeom>
          <a:noFill/>
          <a:ln w="9525">
            <a:noFill/>
            <a:miter lim="800000"/>
            <a:headEnd/>
            <a:tailEnd/>
          </a:ln>
        </p:spPr>
      </p:pic>
      <p:pic>
        <p:nvPicPr>
          <p:cNvPr id="75" name="Picture 27" descr="router.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973659" y="1676531"/>
            <a:ext cx="630237" cy="317691"/>
          </a:xfrm>
          <a:prstGeom prst="rect">
            <a:avLst/>
          </a:prstGeom>
          <a:noFill/>
          <a:ln w="9525">
            <a:noFill/>
            <a:miter lim="800000"/>
            <a:headEnd/>
            <a:tailEnd/>
          </a:ln>
        </p:spPr>
      </p:pic>
      <p:pic>
        <p:nvPicPr>
          <p:cNvPr id="76" name="Picture 27" descr="router.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99100" y="1676531"/>
            <a:ext cx="630237" cy="317691"/>
          </a:xfrm>
          <a:prstGeom prst="rect">
            <a:avLst/>
          </a:prstGeom>
          <a:noFill/>
          <a:ln w="9525">
            <a:noFill/>
            <a:miter lim="800000"/>
            <a:headEnd/>
            <a:tailEnd/>
          </a:ln>
        </p:spPr>
      </p:pic>
      <p:sp>
        <p:nvSpPr>
          <p:cNvPr id="78" name="Rectangle 77"/>
          <p:cNvSpPr/>
          <p:nvPr/>
        </p:nvSpPr>
        <p:spPr>
          <a:xfrm>
            <a:off x="0" y="4819590"/>
            <a:ext cx="9144000" cy="338554"/>
          </a:xfrm>
          <a:prstGeom prst="rect">
            <a:avLst/>
          </a:prstGeom>
          <a:noFill/>
        </p:spPr>
        <p:txBody>
          <a:bodyPr wrap="square">
            <a:spAutoFit/>
          </a:bodyPr>
          <a:lstStyle/>
          <a:p>
            <a:r>
              <a:rPr lang="en-US" sz="800" dirty="0">
                <a:hlinkClick r:id="rId4"/>
              </a:rPr>
              <a:t>http://www.etsi.org/deliver/etsi_gs/NFV</a:t>
            </a:r>
            <a:r>
              <a:rPr lang="en-US" sz="800" dirty="0" smtClean="0">
                <a:hlinkClick r:id="rId4"/>
              </a:rPr>
              <a:t>/001_099/001/01.01.01_60/gs_NFV001v010101p.pdf</a:t>
            </a:r>
            <a:endParaRPr lang="en-US" sz="800" dirty="0" smtClean="0"/>
          </a:p>
          <a:p>
            <a:r>
              <a:rPr lang="en-US" sz="800" dirty="0" smtClean="0">
                <a:hlinkClick r:id="rId5"/>
              </a:rPr>
              <a:t>http://routingfreak.wordpress.com/2014/05/06/nfv-and-sdn-the-death-knell-for-the-huge-clunky-routers/</a:t>
            </a:r>
            <a:endParaRPr lang="en-US" sz="800" dirty="0" smtClean="0"/>
          </a:p>
        </p:txBody>
      </p:sp>
      <p:sp>
        <p:nvSpPr>
          <p:cNvPr id="79" name="Text Box 15"/>
          <p:cNvSpPr txBox="1">
            <a:spLocks noChangeArrowheads="1"/>
          </p:cNvSpPr>
          <p:nvPr/>
        </p:nvSpPr>
        <p:spPr bwMode="auto">
          <a:xfrm>
            <a:off x="732359" y="2595025"/>
            <a:ext cx="698499" cy="400110"/>
          </a:xfrm>
          <a:prstGeom prst="rect">
            <a:avLst/>
          </a:prstGeom>
          <a:noFill/>
          <a:ln w="9525">
            <a:noFill/>
            <a:miter lim="800000"/>
            <a:headEnd/>
            <a:tailEnd/>
          </a:ln>
        </p:spPr>
        <p:txBody>
          <a:bodyPr wrap="square">
            <a:spAutoFit/>
          </a:bodyPr>
          <a:lstStyle/>
          <a:p>
            <a:r>
              <a:rPr lang="en-US" sz="1000" b="1" dirty="0" smtClean="0"/>
              <a:t>PE</a:t>
            </a:r>
          </a:p>
          <a:p>
            <a:r>
              <a:rPr lang="en-US" sz="1000" b="1" dirty="0" smtClean="0"/>
              <a:t>Router</a:t>
            </a:r>
            <a:endParaRPr lang="en-US" sz="1000" b="1" dirty="0"/>
          </a:p>
        </p:txBody>
      </p:sp>
      <p:sp>
        <p:nvSpPr>
          <p:cNvPr id="80" name="Text Box 15"/>
          <p:cNvSpPr txBox="1">
            <a:spLocks noChangeArrowheads="1"/>
          </p:cNvSpPr>
          <p:nvPr/>
        </p:nvSpPr>
        <p:spPr bwMode="auto">
          <a:xfrm>
            <a:off x="5067300" y="1706025"/>
            <a:ext cx="698499" cy="400110"/>
          </a:xfrm>
          <a:prstGeom prst="rect">
            <a:avLst/>
          </a:prstGeom>
          <a:noFill/>
          <a:ln w="9525">
            <a:noFill/>
            <a:miter lim="800000"/>
            <a:headEnd/>
            <a:tailEnd/>
          </a:ln>
        </p:spPr>
        <p:txBody>
          <a:bodyPr wrap="square">
            <a:spAutoFit/>
          </a:bodyPr>
          <a:lstStyle/>
          <a:p>
            <a:r>
              <a:rPr lang="en-US" sz="1000" b="1" dirty="0" smtClean="0"/>
              <a:t>Core</a:t>
            </a:r>
          </a:p>
          <a:p>
            <a:r>
              <a:rPr lang="en-US" sz="1000" b="1" dirty="0" smtClean="0"/>
              <a:t>Router</a:t>
            </a:r>
            <a:endParaRPr lang="en-US" sz="1000" b="1" dirty="0"/>
          </a:p>
        </p:txBody>
      </p:sp>
      <p:sp>
        <p:nvSpPr>
          <p:cNvPr id="82" name="Text Box 15"/>
          <p:cNvSpPr txBox="1">
            <a:spLocks noChangeArrowheads="1"/>
          </p:cNvSpPr>
          <p:nvPr/>
        </p:nvSpPr>
        <p:spPr bwMode="auto">
          <a:xfrm>
            <a:off x="5071534" y="3441689"/>
            <a:ext cx="812800" cy="246221"/>
          </a:xfrm>
          <a:prstGeom prst="rect">
            <a:avLst/>
          </a:prstGeom>
          <a:noFill/>
          <a:ln w="9525">
            <a:noFill/>
            <a:miter lim="800000"/>
            <a:headEnd/>
            <a:tailEnd/>
          </a:ln>
        </p:spPr>
        <p:txBody>
          <a:bodyPr wrap="square">
            <a:spAutoFit/>
          </a:bodyPr>
          <a:lstStyle/>
          <a:p>
            <a:r>
              <a:rPr lang="en-US" sz="1000" b="1" dirty="0" smtClean="0">
                <a:solidFill>
                  <a:srgbClr val="FF0000"/>
                </a:solidFill>
              </a:rPr>
              <a:t>vCPE</a:t>
            </a:r>
          </a:p>
        </p:txBody>
      </p:sp>
      <p:sp>
        <p:nvSpPr>
          <p:cNvPr id="71" name="Text Box 15"/>
          <p:cNvSpPr txBox="1">
            <a:spLocks noChangeArrowheads="1"/>
          </p:cNvSpPr>
          <p:nvPr/>
        </p:nvSpPr>
        <p:spPr bwMode="auto">
          <a:xfrm>
            <a:off x="7560821" y="3350667"/>
            <a:ext cx="770379" cy="271621"/>
          </a:xfrm>
          <a:prstGeom prst="rect">
            <a:avLst/>
          </a:prstGeom>
          <a:noFill/>
          <a:ln w="9525">
            <a:noFill/>
            <a:miter lim="800000"/>
            <a:headEnd/>
            <a:tailEnd/>
          </a:ln>
        </p:spPr>
        <p:txBody>
          <a:bodyPr wrap="square">
            <a:noAutofit/>
          </a:bodyPr>
          <a:lstStyle/>
          <a:p>
            <a:pPr algn="ctr"/>
            <a:r>
              <a:rPr lang="en-US" sz="1000" b="1" dirty="0" smtClean="0">
                <a:solidFill>
                  <a:srgbClr val="FF0000"/>
                </a:solidFill>
              </a:rPr>
              <a:t>Edge Routing</a:t>
            </a:r>
            <a:endParaRPr lang="en-US" sz="1000" b="1" dirty="0">
              <a:solidFill>
                <a:srgbClr val="FF0000"/>
              </a:solidFill>
            </a:endParaRPr>
          </a:p>
        </p:txBody>
      </p:sp>
      <p:pic>
        <p:nvPicPr>
          <p:cNvPr id="85" name="Picture 10" descr="generic_appliance"/>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010826" y="3539046"/>
            <a:ext cx="631541" cy="413388"/>
          </a:xfrm>
          <a:prstGeom prst="rect">
            <a:avLst/>
          </a:prstGeom>
          <a:noFill/>
          <a:ln w="9525">
            <a:noFill/>
            <a:miter lim="800000"/>
            <a:headEnd/>
            <a:tailEnd/>
          </a:ln>
        </p:spPr>
      </p:pic>
      <p:sp>
        <p:nvSpPr>
          <p:cNvPr id="86" name="Text Box 15"/>
          <p:cNvSpPr txBox="1">
            <a:spLocks noChangeArrowheads="1"/>
          </p:cNvSpPr>
          <p:nvPr/>
        </p:nvSpPr>
        <p:spPr bwMode="auto">
          <a:xfrm>
            <a:off x="2205571" y="4326743"/>
            <a:ext cx="1733317" cy="246221"/>
          </a:xfrm>
          <a:prstGeom prst="rect">
            <a:avLst/>
          </a:prstGeom>
          <a:noFill/>
          <a:ln w="9525">
            <a:noFill/>
            <a:miter lim="800000"/>
            <a:headEnd/>
            <a:tailEnd/>
          </a:ln>
        </p:spPr>
        <p:txBody>
          <a:bodyPr wrap="none">
            <a:spAutoFit/>
          </a:bodyPr>
          <a:lstStyle/>
          <a:p>
            <a:r>
              <a:rPr lang="en-US" sz="1000" b="1" dirty="0" smtClean="0"/>
              <a:t>Purpose Built </a:t>
            </a:r>
            <a:r>
              <a:rPr lang="en-US" sz="1000" b="1" dirty="0"/>
              <a:t>A</a:t>
            </a:r>
            <a:r>
              <a:rPr lang="en-US" sz="1000" b="1" dirty="0" smtClean="0"/>
              <a:t>ppliances</a:t>
            </a:r>
            <a:endParaRPr lang="en-US" sz="1000" b="1" dirty="0"/>
          </a:p>
        </p:txBody>
      </p:sp>
      <p:pic>
        <p:nvPicPr>
          <p:cNvPr id="87" name="Picture 10" descr="generic_appliance"/>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734726" y="3551746"/>
            <a:ext cx="631541" cy="413388"/>
          </a:xfrm>
          <a:prstGeom prst="rect">
            <a:avLst/>
          </a:prstGeom>
          <a:noFill/>
          <a:ln w="9525">
            <a:noFill/>
            <a:miter lim="800000"/>
            <a:headEnd/>
            <a:tailEnd/>
          </a:ln>
        </p:spPr>
      </p:pic>
      <p:pic>
        <p:nvPicPr>
          <p:cNvPr id="88" name="Picture 10" descr="generic_appliance"/>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464974" y="3566563"/>
            <a:ext cx="631541" cy="413388"/>
          </a:xfrm>
          <a:prstGeom prst="rect">
            <a:avLst/>
          </a:prstGeom>
          <a:noFill/>
          <a:ln w="9525">
            <a:noFill/>
            <a:miter lim="800000"/>
            <a:headEnd/>
            <a:tailEnd/>
          </a:ln>
        </p:spPr>
      </p:pic>
      <p:sp>
        <p:nvSpPr>
          <p:cNvPr id="91" name="Text Box 15"/>
          <p:cNvSpPr txBox="1">
            <a:spLocks noChangeArrowheads="1"/>
          </p:cNvSpPr>
          <p:nvPr/>
        </p:nvSpPr>
        <p:spPr bwMode="auto">
          <a:xfrm>
            <a:off x="3446012" y="3903122"/>
            <a:ext cx="770379" cy="271621"/>
          </a:xfrm>
          <a:prstGeom prst="rect">
            <a:avLst/>
          </a:prstGeom>
          <a:noFill/>
          <a:ln w="9525">
            <a:noFill/>
            <a:miter lim="800000"/>
            <a:headEnd/>
            <a:tailEnd/>
          </a:ln>
        </p:spPr>
        <p:txBody>
          <a:bodyPr wrap="square">
            <a:noAutofit/>
          </a:bodyPr>
          <a:lstStyle/>
          <a:p>
            <a:pPr algn="ctr"/>
            <a:r>
              <a:rPr lang="en-US" sz="1000" b="1" dirty="0" smtClean="0"/>
              <a:t>Load Balancer</a:t>
            </a:r>
            <a:endParaRPr lang="en-US" sz="1000" b="1" dirty="0"/>
          </a:p>
        </p:txBody>
      </p:sp>
      <p:sp>
        <p:nvSpPr>
          <p:cNvPr id="93" name="Text Box 15"/>
          <p:cNvSpPr txBox="1">
            <a:spLocks noChangeArrowheads="1"/>
          </p:cNvSpPr>
          <p:nvPr/>
        </p:nvSpPr>
        <p:spPr bwMode="auto">
          <a:xfrm>
            <a:off x="2624747" y="3945446"/>
            <a:ext cx="770379" cy="271621"/>
          </a:xfrm>
          <a:prstGeom prst="rect">
            <a:avLst/>
          </a:prstGeom>
          <a:noFill/>
          <a:ln w="9525">
            <a:noFill/>
            <a:miter lim="800000"/>
            <a:headEnd/>
            <a:tailEnd/>
          </a:ln>
        </p:spPr>
        <p:txBody>
          <a:bodyPr wrap="square">
            <a:noAutofit/>
          </a:bodyPr>
          <a:lstStyle/>
          <a:p>
            <a:pPr algn="ctr"/>
            <a:r>
              <a:rPr lang="en-US" sz="1000" b="1" dirty="0" smtClean="0"/>
              <a:t>Firewall</a:t>
            </a:r>
            <a:endParaRPr lang="en-US" sz="1000" b="1" dirty="0"/>
          </a:p>
        </p:txBody>
      </p:sp>
      <p:sp>
        <p:nvSpPr>
          <p:cNvPr id="94" name="Text Box 15"/>
          <p:cNvSpPr txBox="1">
            <a:spLocks noChangeArrowheads="1"/>
          </p:cNvSpPr>
          <p:nvPr/>
        </p:nvSpPr>
        <p:spPr bwMode="auto">
          <a:xfrm>
            <a:off x="1951647" y="3945446"/>
            <a:ext cx="770379" cy="271621"/>
          </a:xfrm>
          <a:prstGeom prst="rect">
            <a:avLst/>
          </a:prstGeom>
          <a:noFill/>
          <a:ln w="9525">
            <a:noFill/>
            <a:miter lim="800000"/>
            <a:headEnd/>
            <a:tailEnd/>
          </a:ln>
        </p:spPr>
        <p:txBody>
          <a:bodyPr wrap="square">
            <a:noAutofit/>
          </a:bodyPr>
          <a:lstStyle/>
          <a:p>
            <a:pPr algn="ctr"/>
            <a:r>
              <a:rPr lang="en-US" sz="1000" b="1" dirty="0" smtClean="0"/>
              <a:t>WAN Op</a:t>
            </a:r>
            <a:endParaRPr lang="en-US" sz="1000" b="1" dirty="0"/>
          </a:p>
        </p:txBody>
      </p:sp>
      <p:sp>
        <p:nvSpPr>
          <p:cNvPr id="99" name="Text Box 15"/>
          <p:cNvSpPr txBox="1">
            <a:spLocks noChangeArrowheads="1"/>
          </p:cNvSpPr>
          <p:nvPr/>
        </p:nvSpPr>
        <p:spPr bwMode="auto">
          <a:xfrm>
            <a:off x="7575639" y="3877708"/>
            <a:ext cx="770379" cy="271621"/>
          </a:xfrm>
          <a:prstGeom prst="rect">
            <a:avLst/>
          </a:prstGeom>
          <a:noFill/>
          <a:ln w="9525">
            <a:noFill/>
            <a:miter lim="800000"/>
            <a:headEnd/>
            <a:tailEnd/>
          </a:ln>
        </p:spPr>
        <p:txBody>
          <a:bodyPr wrap="square">
            <a:noAutofit/>
          </a:bodyPr>
          <a:lstStyle/>
          <a:p>
            <a:pPr algn="ctr"/>
            <a:r>
              <a:rPr lang="en-US" sz="1000" b="1" dirty="0" smtClean="0">
                <a:solidFill>
                  <a:srgbClr val="FF0000"/>
                </a:solidFill>
              </a:rPr>
              <a:t>Firewall</a:t>
            </a:r>
            <a:endParaRPr lang="en-US" sz="1000" b="1" dirty="0">
              <a:solidFill>
                <a:srgbClr val="FF0000"/>
              </a:solidFill>
            </a:endParaRPr>
          </a:p>
        </p:txBody>
      </p:sp>
      <p:sp>
        <p:nvSpPr>
          <p:cNvPr id="104" name="Text Box 15"/>
          <p:cNvSpPr txBox="1">
            <a:spLocks noChangeArrowheads="1"/>
          </p:cNvSpPr>
          <p:nvPr/>
        </p:nvSpPr>
        <p:spPr bwMode="auto">
          <a:xfrm>
            <a:off x="6735323" y="3852310"/>
            <a:ext cx="770379" cy="271621"/>
          </a:xfrm>
          <a:prstGeom prst="rect">
            <a:avLst/>
          </a:prstGeom>
          <a:noFill/>
          <a:ln w="9525">
            <a:noFill/>
            <a:miter lim="800000"/>
            <a:headEnd/>
            <a:tailEnd/>
          </a:ln>
        </p:spPr>
        <p:txBody>
          <a:bodyPr wrap="square">
            <a:noAutofit/>
          </a:bodyPr>
          <a:lstStyle/>
          <a:p>
            <a:pPr algn="ctr"/>
            <a:r>
              <a:rPr lang="en-US" sz="1000" b="1" dirty="0" smtClean="0">
                <a:solidFill>
                  <a:srgbClr val="FF0000"/>
                </a:solidFill>
              </a:rPr>
              <a:t>WAN Op</a:t>
            </a:r>
            <a:endParaRPr lang="en-US" sz="1000" b="1" dirty="0">
              <a:solidFill>
                <a:srgbClr val="FF0000"/>
              </a:solidFill>
            </a:endParaRPr>
          </a:p>
        </p:txBody>
      </p:sp>
      <p:sp>
        <p:nvSpPr>
          <p:cNvPr id="106" name="Text Box 15"/>
          <p:cNvSpPr txBox="1">
            <a:spLocks noChangeArrowheads="1"/>
          </p:cNvSpPr>
          <p:nvPr/>
        </p:nvSpPr>
        <p:spPr bwMode="auto">
          <a:xfrm>
            <a:off x="7804239" y="3845965"/>
            <a:ext cx="770379" cy="271621"/>
          </a:xfrm>
          <a:prstGeom prst="rect">
            <a:avLst/>
          </a:prstGeom>
          <a:noFill/>
          <a:ln w="9525">
            <a:noFill/>
            <a:miter lim="800000"/>
            <a:headEnd/>
            <a:tailEnd/>
          </a:ln>
        </p:spPr>
        <p:txBody>
          <a:bodyPr wrap="square">
            <a:noAutofit/>
          </a:bodyPr>
          <a:lstStyle/>
          <a:p>
            <a:pPr algn="ctr"/>
            <a:endParaRPr lang="en-US" sz="1000" b="1" dirty="0">
              <a:solidFill>
                <a:srgbClr val="FF0000"/>
              </a:solidFill>
            </a:endParaRPr>
          </a:p>
        </p:txBody>
      </p:sp>
      <p:sp>
        <p:nvSpPr>
          <p:cNvPr id="113" name="Text Box 15"/>
          <p:cNvSpPr txBox="1">
            <a:spLocks noChangeArrowheads="1"/>
          </p:cNvSpPr>
          <p:nvPr/>
        </p:nvSpPr>
        <p:spPr bwMode="auto">
          <a:xfrm>
            <a:off x="6692986" y="3354902"/>
            <a:ext cx="770379" cy="271621"/>
          </a:xfrm>
          <a:prstGeom prst="rect">
            <a:avLst/>
          </a:prstGeom>
          <a:noFill/>
          <a:ln w="9525">
            <a:noFill/>
            <a:miter lim="800000"/>
            <a:headEnd/>
            <a:tailEnd/>
          </a:ln>
        </p:spPr>
        <p:txBody>
          <a:bodyPr wrap="square">
            <a:noAutofit/>
          </a:bodyPr>
          <a:lstStyle/>
          <a:p>
            <a:pPr algn="ctr"/>
            <a:r>
              <a:rPr lang="en-US" sz="1000" b="1" dirty="0" smtClean="0">
                <a:solidFill>
                  <a:srgbClr val="FF0000"/>
                </a:solidFill>
              </a:rPr>
              <a:t>Load Balancer</a:t>
            </a:r>
            <a:endParaRPr lang="en-US" sz="1000" b="1" dirty="0">
              <a:solidFill>
                <a:srgbClr val="FF0000"/>
              </a:solidFill>
            </a:endParaRPr>
          </a:p>
        </p:txBody>
      </p:sp>
      <p:pic>
        <p:nvPicPr>
          <p:cNvPr id="114" name="Picture 10" descr="generic_appliance"/>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494865" y="3263889"/>
            <a:ext cx="631541" cy="413388"/>
          </a:xfrm>
          <a:prstGeom prst="rect">
            <a:avLst/>
          </a:prstGeom>
          <a:noFill/>
          <a:ln w="9525">
            <a:noFill/>
            <a:miter lim="800000"/>
            <a:headEnd/>
            <a:tailEnd/>
          </a:ln>
        </p:spPr>
      </p:pic>
      <p:sp>
        <p:nvSpPr>
          <p:cNvPr id="116" name="Text Box 15"/>
          <p:cNvSpPr txBox="1">
            <a:spLocks noChangeArrowheads="1"/>
          </p:cNvSpPr>
          <p:nvPr/>
        </p:nvSpPr>
        <p:spPr bwMode="auto">
          <a:xfrm>
            <a:off x="6606116" y="4347909"/>
            <a:ext cx="2223172" cy="246221"/>
          </a:xfrm>
          <a:prstGeom prst="rect">
            <a:avLst/>
          </a:prstGeom>
          <a:noFill/>
          <a:ln w="9525">
            <a:noFill/>
            <a:miter lim="800000"/>
            <a:headEnd/>
            <a:tailEnd/>
          </a:ln>
        </p:spPr>
        <p:txBody>
          <a:bodyPr wrap="none">
            <a:spAutoFit/>
          </a:bodyPr>
          <a:lstStyle/>
          <a:p>
            <a:r>
              <a:rPr lang="en-US" sz="1000" b="1" dirty="0" smtClean="0"/>
              <a:t>Standard Enterprise Class Server</a:t>
            </a:r>
            <a:endParaRPr lang="en-US" sz="1000" b="1" dirty="0"/>
          </a:p>
        </p:txBody>
      </p:sp>
      <p:pic>
        <p:nvPicPr>
          <p:cNvPr id="90" name="Picture 27" descr="router.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5520265" y="2391964"/>
            <a:ext cx="630237" cy="317691"/>
          </a:xfrm>
          <a:prstGeom prst="rect">
            <a:avLst/>
          </a:prstGeom>
          <a:noFill/>
          <a:ln w="9525">
            <a:noFill/>
            <a:miter lim="800000"/>
            <a:headEnd/>
            <a:tailEnd/>
          </a:ln>
        </p:spPr>
      </p:pic>
      <p:sp>
        <p:nvSpPr>
          <p:cNvPr id="92" name="Text Box 15"/>
          <p:cNvSpPr txBox="1">
            <a:spLocks noChangeArrowheads="1"/>
          </p:cNvSpPr>
          <p:nvPr/>
        </p:nvSpPr>
        <p:spPr bwMode="auto">
          <a:xfrm>
            <a:off x="5278965" y="2586558"/>
            <a:ext cx="698499" cy="400110"/>
          </a:xfrm>
          <a:prstGeom prst="rect">
            <a:avLst/>
          </a:prstGeom>
          <a:noFill/>
          <a:ln w="9525">
            <a:noFill/>
            <a:miter lim="800000"/>
            <a:headEnd/>
            <a:tailEnd/>
          </a:ln>
        </p:spPr>
        <p:txBody>
          <a:bodyPr wrap="square">
            <a:spAutoFit/>
          </a:bodyPr>
          <a:lstStyle/>
          <a:p>
            <a:r>
              <a:rPr lang="en-US" sz="1000" b="1" dirty="0" smtClean="0"/>
              <a:t>PE</a:t>
            </a:r>
          </a:p>
          <a:p>
            <a:r>
              <a:rPr lang="en-US" sz="1000" b="1" dirty="0" smtClean="0"/>
              <a:t>Router</a:t>
            </a:r>
            <a:endParaRPr lang="en-US" sz="1000" b="1" dirty="0"/>
          </a:p>
        </p:txBody>
      </p:sp>
      <p:sp>
        <p:nvSpPr>
          <p:cNvPr id="95" name="Right Arrow 94"/>
          <p:cNvSpPr/>
          <p:nvPr/>
        </p:nvSpPr>
        <p:spPr>
          <a:xfrm>
            <a:off x="4436533" y="3632202"/>
            <a:ext cx="550338" cy="635000"/>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p:nvSpPr>
        <p:spPr>
          <a:xfrm>
            <a:off x="372534" y="619319"/>
            <a:ext cx="8856133" cy="584776"/>
          </a:xfrm>
          <a:prstGeom prst="rect">
            <a:avLst/>
          </a:prstGeom>
        </p:spPr>
        <p:txBody>
          <a:bodyPr wrap="square">
            <a:spAutoFit/>
          </a:bodyPr>
          <a:lstStyle/>
          <a:p>
            <a:r>
              <a:rPr lang="en-US" sz="1600" b="1" dirty="0" smtClean="0">
                <a:solidFill>
                  <a:srgbClr val="FF0000"/>
                </a:solidFill>
              </a:rPr>
              <a:t>Hardware </a:t>
            </a:r>
            <a:r>
              <a:rPr lang="en-US" sz="1600" b="1" dirty="0">
                <a:solidFill>
                  <a:srgbClr val="FF0000"/>
                </a:solidFill>
              </a:rPr>
              <a:t>based CPE devices (router, WAN, firewall, load balancer) are replaced by a single platform hosting virtualized CPE </a:t>
            </a:r>
            <a:r>
              <a:rPr lang="en-US" sz="1600" b="1" dirty="0" smtClean="0">
                <a:solidFill>
                  <a:srgbClr val="FF0000"/>
                </a:solidFill>
              </a:rPr>
              <a:t>functions</a:t>
            </a:r>
            <a:endParaRPr lang="en-US" sz="1600" b="1" dirty="0">
              <a:solidFill>
                <a:srgbClr val="FF0000"/>
              </a:solidFill>
            </a:endParaRPr>
          </a:p>
        </p:txBody>
      </p:sp>
      <p:sp>
        <p:nvSpPr>
          <p:cNvPr id="109" name="Text Box 17"/>
          <p:cNvSpPr txBox="1">
            <a:spLocks noChangeArrowheads="1"/>
          </p:cNvSpPr>
          <p:nvPr/>
        </p:nvSpPr>
        <p:spPr bwMode="auto">
          <a:xfrm>
            <a:off x="5621858" y="4032978"/>
            <a:ext cx="448222" cy="246221"/>
          </a:xfrm>
          <a:prstGeom prst="rect">
            <a:avLst/>
          </a:prstGeom>
          <a:noFill/>
          <a:ln w="9525">
            <a:noFill/>
            <a:miter lim="800000"/>
            <a:headEnd/>
            <a:tailEnd/>
          </a:ln>
        </p:spPr>
        <p:txBody>
          <a:bodyPr wrap="none">
            <a:spAutoFit/>
          </a:bodyPr>
          <a:lstStyle/>
          <a:p>
            <a:r>
              <a:rPr lang="en-US" sz="1000" b="1" dirty="0" smtClean="0"/>
              <a:t>LAN</a:t>
            </a:r>
          </a:p>
        </p:txBody>
      </p:sp>
    </p:spTree>
    <p:extLst>
      <p:ext uri="{BB962C8B-B14F-4D97-AF65-F5344CB8AC3E}">
        <p14:creationId xmlns:p14="http://schemas.microsoft.com/office/powerpoint/2010/main" val="24306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68971" y="1005417"/>
            <a:ext cx="6373753" cy="3905250"/>
          </a:xfrm>
          <a:prstGeom prst="rect">
            <a:avLst/>
          </a:prstGeom>
        </p:spPr>
      </p:pic>
      <p:sp>
        <p:nvSpPr>
          <p:cNvPr id="7" name="Title 1"/>
          <p:cNvSpPr txBox="1">
            <a:spLocks/>
          </p:cNvSpPr>
          <p:nvPr/>
        </p:nvSpPr>
        <p:spPr>
          <a:xfrm>
            <a:off x="330760" y="224188"/>
            <a:ext cx="8432240" cy="651272"/>
          </a:xfrm>
          <a:prstGeom prst="rect">
            <a:avLst/>
          </a:prstGeom>
        </p:spPr>
        <p:txBody>
          <a:bodyPr/>
          <a:lst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a:lstStyle>
          <a:p>
            <a:pPr algn="ctr"/>
            <a:r>
              <a:rPr lang="en-US" dirty="0" smtClean="0">
                <a:solidFill>
                  <a:srgbClr val="000000"/>
                </a:solidFill>
              </a:rPr>
              <a:t>SDN and NFV in one diagram</a:t>
            </a:r>
            <a:endParaRPr lang="en-US" dirty="0">
              <a:solidFill>
                <a:srgbClr val="000000"/>
              </a:solidFill>
            </a:endParaRPr>
          </a:p>
        </p:txBody>
      </p:sp>
      <p:sp>
        <p:nvSpPr>
          <p:cNvPr id="5" name="TextBox 4"/>
          <p:cNvSpPr txBox="1"/>
          <p:nvPr/>
        </p:nvSpPr>
        <p:spPr>
          <a:xfrm>
            <a:off x="0" y="4827050"/>
            <a:ext cx="5275803" cy="338554"/>
          </a:xfrm>
          <a:prstGeom prst="rect">
            <a:avLst/>
          </a:prstGeom>
          <a:noFill/>
        </p:spPr>
        <p:txBody>
          <a:bodyPr wrap="none" rtlCol="0">
            <a:spAutoFit/>
          </a:bodyPr>
          <a:lstStyle/>
          <a:p>
            <a:r>
              <a:rPr lang="en-US" sz="800" dirty="0">
                <a:cs typeface="Arial"/>
              </a:rPr>
              <a:t>Figure</a:t>
            </a:r>
            <a:r>
              <a:rPr lang="en-US" sz="800" dirty="0" smtClean="0">
                <a:cs typeface="Arial"/>
              </a:rPr>
              <a:t>: NFV and SDN Industry Map</a:t>
            </a:r>
          </a:p>
          <a:p>
            <a:r>
              <a:rPr lang="en-US" sz="800" dirty="0" smtClean="0">
                <a:cs typeface="Arial"/>
                <a:hlinkClick r:id="rId3"/>
              </a:rPr>
              <a:t>https</a:t>
            </a:r>
            <a:r>
              <a:rPr lang="en-US" sz="800" dirty="0">
                <a:cs typeface="Arial"/>
                <a:hlinkClick r:id="rId3"/>
              </a:rPr>
              <a:t>://www.opennetworking.org/images/stories/downloads/sdn-resources/solution-briefs/sb-sdn-nvf-</a:t>
            </a:r>
            <a:r>
              <a:rPr lang="en-US" sz="800" dirty="0" smtClean="0">
                <a:cs typeface="Arial"/>
                <a:hlinkClick r:id="rId3"/>
              </a:rPr>
              <a:t>solution.pdf</a:t>
            </a:r>
            <a:endParaRPr lang="en-US" sz="800" dirty="0" smtClean="0">
              <a:cs typeface="Arial"/>
            </a:endParaRPr>
          </a:p>
        </p:txBody>
      </p:sp>
    </p:spTree>
    <p:extLst>
      <p:ext uri="{BB962C8B-B14F-4D97-AF65-F5344CB8AC3E}">
        <p14:creationId xmlns:p14="http://schemas.microsoft.com/office/powerpoint/2010/main" val="11342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5085" y="1467561"/>
            <a:ext cx="1640415" cy="3231434"/>
          </a:xfrm>
          <a:prstGeom prst="rect">
            <a:avLst/>
          </a:prstGeom>
        </p:spPr>
      </p:pic>
      <p:sp>
        <p:nvSpPr>
          <p:cNvPr id="7" name="Title 1"/>
          <p:cNvSpPr txBox="1">
            <a:spLocks/>
          </p:cNvSpPr>
          <p:nvPr/>
        </p:nvSpPr>
        <p:spPr>
          <a:xfrm>
            <a:off x="330760" y="224188"/>
            <a:ext cx="8400490" cy="651272"/>
          </a:xfrm>
          <a:prstGeom prst="rect">
            <a:avLst/>
          </a:prstGeom>
        </p:spPr>
        <p:txBody>
          <a:bodyPr/>
          <a:lst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a:lstStyle>
          <a:p>
            <a:pPr algn="ctr"/>
            <a:r>
              <a:rPr lang="en-US" dirty="0">
                <a:solidFill>
                  <a:srgbClr val="000000"/>
                </a:solidFill>
              </a:rPr>
              <a:t>O</a:t>
            </a:r>
            <a:r>
              <a:rPr lang="en-US" dirty="0" smtClean="0">
                <a:solidFill>
                  <a:srgbClr val="000000"/>
                </a:solidFill>
              </a:rPr>
              <a:t>pen source projects </a:t>
            </a:r>
          </a:p>
          <a:p>
            <a:pPr algn="ctr"/>
            <a:r>
              <a:rPr lang="en-US" dirty="0" smtClean="0">
                <a:solidFill>
                  <a:srgbClr val="000000"/>
                </a:solidFill>
              </a:rPr>
              <a:t>and commercial implementations </a:t>
            </a:r>
            <a:endParaRPr lang="en-US" dirty="0">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055850117"/>
              </p:ext>
            </p:extLst>
          </p:nvPr>
        </p:nvGraphicFramePr>
        <p:xfrm>
          <a:off x="275181" y="1058336"/>
          <a:ext cx="8371401" cy="3709652"/>
        </p:xfrm>
        <a:graphic>
          <a:graphicData uri="http://schemas.openxmlformats.org/drawingml/2006/table">
            <a:tbl>
              <a:tblPr firstRow="1" bandRow="1">
                <a:tableStyleId>{2D5ABB26-0587-4C30-8999-92F81FD0307C}</a:tableStyleId>
              </a:tblPr>
              <a:tblGrid>
                <a:gridCol w="2211902"/>
                <a:gridCol w="3369032"/>
                <a:gridCol w="2790467"/>
              </a:tblGrid>
              <a:tr h="476236">
                <a:tc>
                  <a:txBody>
                    <a:bodyPr/>
                    <a:lstStyle/>
                    <a:p>
                      <a:r>
                        <a:rPr lang="en-US" sz="1200" b="1" dirty="0" smtClean="0"/>
                        <a:t>Open Source Standard</a:t>
                      </a:r>
                      <a:endParaRPr lang="en-US" sz="12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mn-lt"/>
                          <a:ea typeface="+mn-ea"/>
                          <a:cs typeface="+mn-cs"/>
                        </a:rPr>
                        <a:t>Function</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mn-lt"/>
                          <a:ea typeface="+mn-ea"/>
                          <a:cs typeface="+mn-cs"/>
                        </a:rPr>
                        <a:t>Commercial Implementations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2">
                        <a:lumMod val="20000"/>
                        <a:lumOff val="80000"/>
                      </a:schemeClr>
                    </a:solidFill>
                  </a:tcPr>
                </a:tc>
              </a:tr>
              <a:tr h="793748">
                <a:tc>
                  <a:txBody>
                    <a:bodyPr/>
                    <a:lstStyle/>
                    <a:p>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200" b="1" dirty="0" smtClean="0">
                          <a:solidFill>
                            <a:schemeClr val="tx1"/>
                          </a:solidFill>
                        </a:rPr>
                        <a:t>Virtualization Framework for Telco</a:t>
                      </a:r>
                      <a:r>
                        <a:rPr lang="en-US" sz="1200" dirty="0" smtClean="0">
                          <a:solidFill>
                            <a:schemeClr val="tx1"/>
                          </a:solidFill>
                        </a:rPr>
                        <a:t>: turns </a:t>
                      </a:r>
                      <a:r>
                        <a:rPr lang="en-US" sz="1200" baseline="0" dirty="0" smtClean="0">
                          <a:solidFill>
                            <a:schemeClr val="tx1"/>
                          </a:solidFill>
                        </a:rPr>
                        <a:t>network elements (router, firewall, DNS, HSS, PCRF etc.) into software applications</a:t>
                      </a:r>
                      <a:endParaRPr lang="en-US" sz="12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200" dirty="0" smtClean="0"/>
                        <a:t>None</a:t>
                      </a:r>
                      <a:r>
                        <a:rPr lang="en-US" sz="1200" baseline="0" dirty="0" smtClean="0"/>
                        <a:t> yet but a number of trials*:</a:t>
                      </a:r>
                    </a:p>
                    <a:p>
                      <a:pPr marL="171450" indent="-171450">
                        <a:buFont typeface="Arial"/>
                        <a:buChar char="•"/>
                      </a:pPr>
                      <a:r>
                        <a:rPr lang="en-US" sz="1200" baseline="0" dirty="0" smtClean="0"/>
                        <a:t>Virtual EPC</a:t>
                      </a:r>
                    </a:p>
                    <a:p>
                      <a:pPr marL="171450" indent="-171450">
                        <a:buFont typeface="Arial"/>
                        <a:buChar char="•"/>
                      </a:pPr>
                      <a:r>
                        <a:rPr lang="en-US" sz="1200" baseline="0" dirty="0" smtClean="0"/>
                        <a:t>Virtual RAN</a:t>
                      </a:r>
                    </a:p>
                    <a:p>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93748">
                <a:tc>
                  <a:txBody>
                    <a:bodyPr/>
                    <a:lstStyle/>
                    <a:p>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200" b="1" baseline="0" dirty="0" smtClean="0">
                          <a:solidFill>
                            <a:schemeClr val="tx1"/>
                          </a:solidFill>
                        </a:rPr>
                        <a:t>Operating System for Cloud</a:t>
                      </a:r>
                      <a:r>
                        <a:rPr lang="en-US" sz="1200" baseline="0" dirty="0" smtClean="0">
                          <a:solidFill>
                            <a:schemeClr val="tx1"/>
                          </a:solidFill>
                        </a:rPr>
                        <a:t>: controls pools of storage, compute and networking resources in a virtualized data center</a:t>
                      </a:r>
                      <a:endParaRPr lang="en-US" sz="12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171450" indent="-171450">
                        <a:buFont typeface="Arial"/>
                        <a:buChar char="•"/>
                      </a:pPr>
                      <a:r>
                        <a:rPr lang="en-US" sz="1200" dirty="0" smtClean="0"/>
                        <a:t>AWS</a:t>
                      </a:r>
                    </a:p>
                    <a:p>
                      <a:pPr marL="171450" indent="-171450">
                        <a:buFont typeface="Arial"/>
                        <a:buChar char="•"/>
                      </a:pPr>
                      <a:r>
                        <a:rPr lang="en-US" sz="1200" dirty="0" smtClean="0"/>
                        <a:t>Microsoft Azure</a:t>
                      </a:r>
                    </a:p>
                    <a:p>
                      <a:pPr marL="171450" indent="-171450">
                        <a:buFont typeface="Arial"/>
                        <a:buChar char="•"/>
                      </a:pPr>
                      <a:r>
                        <a:rPr lang="en-US" sz="1200" dirty="0" smtClean="0"/>
                        <a:t>VMware vCloud Air</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93748">
                <a:tc>
                  <a:txBody>
                    <a:bodyPr/>
                    <a:lstStyle/>
                    <a:p>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SDN Controller</a:t>
                      </a:r>
                      <a:r>
                        <a:rPr lang="en-US" sz="1200" dirty="0" smtClean="0">
                          <a:solidFill>
                            <a:schemeClr val="tx1"/>
                          </a:solidFill>
                        </a:rPr>
                        <a:t>: a set of common APIs that implements one or more protocols for command and control of the physical hardware within the network</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171450" indent="-171450">
                        <a:buFont typeface="Arial"/>
                        <a:buChar char="•"/>
                      </a:pPr>
                      <a:r>
                        <a:rPr lang="en-US" sz="1200" dirty="0" smtClean="0"/>
                        <a:t>VMware NSX</a:t>
                      </a:r>
                    </a:p>
                    <a:p>
                      <a:pPr marL="171450" indent="-171450">
                        <a:buFont typeface="Arial"/>
                        <a:buChar char="•"/>
                      </a:pPr>
                      <a:r>
                        <a:rPr lang="en-US" sz="1200" dirty="0" smtClean="0"/>
                        <a:t>Cisco ACI</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93748">
                <a:tc>
                  <a:txBody>
                    <a:bodyPr/>
                    <a:lstStyle/>
                    <a:p>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200" b="1" dirty="0" smtClean="0">
                          <a:solidFill>
                            <a:schemeClr val="tx1"/>
                          </a:solidFill>
                        </a:rPr>
                        <a:t>SDN Protocol</a:t>
                      </a:r>
                      <a:r>
                        <a:rPr lang="en-US" sz="1200" dirty="0" smtClean="0">
                          <a:solidFill>
                            <a:schemeClr val="tx1"/>
                          </a:solidFill>
                        </a:rPr>
                        <a:t>: enables the SDN Controller to determine how packets will travel through</a:t>
                      </a:r>
                      <a:r>
                        <a:rPr lang="en-US" sz="1200" baseline="0" dirty="0" smtClean="0">
                          <a:solidFill>
                            <a:schemeClr val="tx1"/>
                          </a:solidFill>
                        </a:rPr>
                        <a:t> a network of switches and routers</a:t>
                      </a:r>
                      <a:endParaRPr lang="en-US" sz="12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171450" indent="-171450">
                        <a:buFont typeface="Arial"/>
                        <a:buChar char="•"/>
                      </a:pPr>
                      <a:r>
                        <a:rPr lang="en-US" sz="1200" dirty="0" smtClean="0"/>
                        <a:t>Cisco OpFlex</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
        <p:nvSpPr>
          <p:cNvPr id="8" name="Rectangle 7"/>
          <p:cNvSpPr/>
          <p:nvPr/>
        </p:nvSpPr>
        <p:spPr>
          <a:xfrm>
            <a:off x="0" y="4928056"/>
            <a:ext cx="4572000" cy="215444"/>
          </a:xfrm>
          <a:prstGeom prst="rect">
            <a:avLst/>
          </a:prstGeom>
        </p:spPr>
        <p:txBody>
          <a:bodyPr>
            <a:spAutoFit/>
          </a:bodyPr>
          <a:lstStyle/>
          <a:p>
            <a:r>
              <a:rPr lang="en-US" sz="800" dirty="0" smtClean="0"/>
              <a:t>* http</a:t>
            </a:r>
            <a:r>
              <a:rPr lang="en-US" sz="800" dirty="0"/>
              <a:t>://nfvwiki.etsi.org/index.php?title=On-going_PoCs</a:t>
            </a:r>
          </a:p>
        </p:txBody>
      </p:sp>
    </p:spTree>
    <p:extLst>
      <p:ext uri="{BB962C8B-B14F-4D97-AF65-F5344CB8AC3E}">
        <p14:creationId xmlns:p14="http://schemas.microsoft.com/office/powerpoint/2010/main" val="315248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314246" y="4165600"/>
            <a:ext cx="1029653" cy="596900"/>
          </a:xfrm>
          <a:prstGeom prst="rect">
            <a:avLst/>
          </a:prstGeom>
        </p:spPr>
      </p:pic>
      <p:sp>
        <p:nvSpPr>
          <p:cNvPr id="7" name="Title 1"/>
          <p:cNvSpPr txBox="1">
            <a:spLocks/>
          </p:cNvSpPr>
          <p:nvPr/>
        </p:nvSpPr>
        <p:spPr>
          <a:xfrm>
            <a:off x="330760" y="224188"/>
            <a:ext cx="8569823" cy="651272"/>
          </a:xfrm>
          <a:prstGeom prst="rect">
            <a:avLst/>
          </a:prstGeom>
        </p:spPr>
        <p:txBody>
          <a:bodyPr/>
          <a:lst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a:lstStyle>
          <a:p>
            <a:pPr algn="ctr"/>
            <a:r>
              <a:rPr lang="en-US" dirty="0">
                <a:solidFill>
                  <a:srgbClr val="000000"/>
                </a:solidFill>
              </a:rPr>
              <a:t>Virtualization Framework for Telco</a:t>
            </a:r>
          </a:p>
        </p:txBody>
      </p:sp>
      <p:pic>
        <p:nvPicPr>
          <p:cNvPr id="2" name="Picture 1"/>
          <p:cNvPicPr>
            <a:picLocks noChangeAspect="1"/>
          </p:cNvPicPr>
          <p:nvPr/>
        </p:nvPicPr>
        <p:blipFill>
          <a:blip r:embed="rId3"/>
          <a:stretch>
            <a:fillRect/>
          </a:stretch>
        </p:blipFill>
        <p:spPr>
          <a:xfrm>
            <a:off x="7703126" y="-165100"/>
            <a:ext cx="1440873" cy="990600"/>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2409202792"/>
              </p:ext>
            </p:extLst>
          </p:nvPr>
        </p:nvGraphicFramePr>
        <p:xfrm>
          <a:off x="264584" y="846718"/>
          <a:ext cx="8636000" cy="4145279"/>
        </p:xfrm>
        <a:graphic>
          <a:graphicData uri="http://schemas.openxmlformats.org/drawingml/2006/table">
            <a:tbl>
              <a:tblPr firstRow="1" bandRow="1">
                <a:tableStyleId>{2D5ABB26-0587-4C30-8999-92F81FD0307C}</a:tableStyleId>
              </a:tblPr>
              <a:tblGrid>
                <a:gridCol w="4318000"/>
                <a:gridCol w="4318000"/>
              </a:tblGrid>
              <a:tr h="317943">
                <a:tc>
                  <a:txBody>
                    <a:bodyPr/>
                    <a:lstStyle/>
                    <a:p>
                      <a:pPr algn="ctr"/>
                      <a:r>
                        <a:rPr lang="en-US" b="1" dirty="0" smtClean="0"/>
                        <a:t>Motivation</a:t>
                      </a:r>
                      <a:endParaRPr lang="en-US" b="1" dirty="0"/>
                    </a:p>
                  </a:txBody>
                  <a:tcPr anchor="ctr">
                    <a:noFill/>
                  </a:tcPr>
                </a:tc>
                <a:tc>
                  <a:txBody>
                    <a:bodyPr/>
                    <a:lstStyle/>
                    <a:p>
                      <a:pPr algn="ctr"/>
                      <a:r>
                        <a:rPr lang="en-US" sz="2000" b="1" dirty="0" smtClean="0"/>
                        <a:t>Contributors</a:t>
                      </a:r>
                      <a:endParaRPr lang="en-US" sz="2000" b="1" dirty="0"/>
                    </a:p>
                  </a:txBody>
                  <a:tcPr anchor="ctr">
                    <a:noFill/>
                  </a:tcPr>
                </a:tc>
              </a:tr>
              <a:tr h="24589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It started in October 2012 when 13 tier-one network operators from around the globe issued a call for action to the industry in the form of their first white paper on NFV. The operators firmly believed that NFV would increase network performance and capabilities more cost-effectively than before, and they stated their commitment to this approach.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ETSI has signed a cooperation agreement with the Open Networking Foundation in an effort to align the standards work of SDN and NFV, and bring the results to a wider community. </a:t>
                      </a:r>
                    </a:p>
                  </a:txBody>
                  <a:tcP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215 member organizations, 34 of which are network operators: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A lot of traditional networking and IT</a:t>
                      </a:r>
                      <a:r>
                        <a:rPr lang="en-US" sz="1600" baseline="0" dirty="0" smtClean="0"/>
                        <a:t> </a:t>
                      </a:r>
                      <a:r>
                        <a:rPr lang="en-US" sz="1600" dirty="0" smtClean="0"/>
                        <a:t>vendors:</a:t>
                      </a:r>
                    </a:p>
                  </a:txBody>
                  <a:tcPr>
                    <a:noFill/>
                  </a:tcPr>
                </a:tc>
              </a:tr>
            </a:tbl>
          </a:graphicData>
        </a:graphic>
      </p:graphicFrame>
      <p:pic>
        <p:nvPicPr>
          <p:cNvPr id="15" name="Picture 1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79996" y="2000249"/>
            <a:ext cx="409301" cy="628651"/>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84001" y="2616200"/>
            <a:ext cx="927798" cy="609600"/>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642100" y="2628900"/>
            <a:ext cx="1056781" cy="54532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99400" y="2641600"/>
            <a:ext cx="952500" cy="425223"/>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588000" y="2654300"/>
            <a:ext cx="927099" cy="437955"/>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459856" y="2108200"/>
            <a:ext cx="1499744" cy="368300"/>
          </a:xfrm>
          <a:prstGeom prst="rect">
            <a:avLst/>
          </a:prstGeom>
        </p:spPr>
      </p:pic>
      <p:pic>
        <p:nvPicPr>
          <p:cNvPr id="22" name="Picture 21"/>
          <p:cNvPicPr>
            <a:picLocks noChangeAspect="1"/>
          </p:cNvPicPr>
          <p:nvPr/>
        </p:nvPicPr>
        <p:blipFill>
          <a:blip r:embed="rId10"/>
          <a:stretch>
            <a:fillRect/>
          </a:stretch>
        </p:blipFill>
        <p:spPr>
          <a:xfrm>
            <a:off x="7150100" y="1803400"/>
            <a:ext cx="1193800" cy="746125"/>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939902" y="3848100"/>
            <a:ext cx="689497" cy="622300"/>
          </a:xfrm>
          <a:prstGeom prst="rect">
            <a:avLst/>
          </a:prstGeom>
        </p:spPr>
      </p:pic>
      <p:pic>
        <p:nvPicPr>
          <p:cNvPr id="24" name="Picture 2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737100" y="3886200"/>
            <a:ext cx="1193799" cy="448093"/>
          </a:xfrm>
          <a:prstGeom prst="rect">
            <a:avLst/>
          </a:prstGeom>
        </p:spPr>
      </p:pic>
      <p:pic>
        <p:nvPicPr>
          <p:cNvPr id="26" name="Picture 2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121650" y="3917950"/>
            <a:ext cx="476250" cy="476250"/>
          </a:xfrm>
          <a:prstGeom prst="rect">
            <a:avLst/>
          </a:prstGeom>
        </p:spPr>
      </p:pic>
      <p:pic>
        <p:nvPicPr>
          <p:cNvPr id="27" name="Picture 26"/>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615691" y="3771900"/>
            <a:ext cx="915005" cy="647700"/>
          </a:xfrm>
          <a:prstGeom prst="rect">
            <a:avLst/>
          </a:prstGeom>
        </p:spPr>
      </p:pic>
      <p:pic>
        <p:nvPicPr>
          <p:cNvPr id="28" name="Picture 27"/>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727700" y="4465551"/>
            <a:ext cx="1612900" cy="332355"/>
          </a:xfrm>
          <a:prstGeom prst="rect">
            <a:avLst/>
          </a:prstGeom>
        </p:spPr>
      </p:pic>
      <p:sp>
        <p:nvSpPr>
          <p:cNvPr id="31" name="Rectangle 30"/>
          <p:cNvSpPr/>
          <p:nvPr/>
        </p:nvSpPr>
        <p:spPr>
          <a:xfrm>
            <a:off x="0" y="4944646"/>
            <a:ext cx="9144000" cy="215444"/>
          </a:xfrm>
          <a:prstGeom prst="rect">
            <a:avLst/>
          </a:prstGeom>
        </p:spPr>
        <p:txBody>
          <a:bodyPr wrap="square">
            <a:spAutoFit/>
          </a:bodyPr>
          <a:lstStyle/>
          <a:p>
            <a:r>
              <a:rPr lang="en-US" sz="800" dirty="0"/>
              <a:t>http://www.globaltelecomsbusiness.com/Article/3357987/NFV-bringing-radical-change-in-way-networks-will-be-planned-built-operated-and-maintained.html#.U9l8po1dUph</a:t>
            </a:r>
          </a:p>
        </p:txBody>
      </p:sp>
      <p:pic>
        <p:nvPicPr>
          <p:cNvPr id="3" name="Picture 2"/>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610100" y="4459836"/>
            <a:ext cx="1066800" cy="310295"/>
          </a:xfrm>
          <a:prstGeom prst="rect">
            <a:avLst/>
          </a:prstGeom>
        </p:spPr>
      </p:pic>
    </p:spTree>
    <p:extLst>
      <p:ext uri="{BB962C8B-B14F-4D97-AF65-F5344CB8AC3E}">
        <p14:creationId xmlns:p14="http://schemas.microsoft.com/office/powerpoint/2010/main" val="290866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0759" y="224188"/>
            <a:ext cx="8506323" cy="651272"/>
          </a:xfrm>
          <a:prstGeom prst="rect">
            <a:avLst/>
          </a:prstGeom>
        </p:spPr>
        <p:txBody>
          <a:bodyPr/>
          <a:lst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a:lstStyle>
          <a:p>
            <a:pPr algn="ctr"/>
            <a:r>
              <a:rPr lang="en-US" dirty="0">
                <a:solidFill>
                  <a:srgbClr val="000000"/>
                </a:solidFill>
              </a:rPr>
              <a:t>Operating System for Cloud</a:t>
            </a:r>
          </a:p>
        </p:txBody>
      </p:sp>
      <p:pic>
        <p:nvPicPr>
          <p:cNvPr id="4" name="Picture 3"/>
          <p:cNvPicPr>
            <a:picLocks noChangeAspect="1"/>
          </p:cNvPicPr>
          <p:nvPr/>
        </p:nvPicPr>
        <p:blipFill>
          <a:blip r:embed="rId2"/>
          <a:stretch>
            <a:fillRect/>
          </a:stretch>
        </p:blipFill>
        <p:spPr>
          <a:xfrm>
            <a:off x="7694082" y="0"/>
            <a:ext cx="1449917" cy="1449917"/>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2032221956"/>
              </p:ext>
            </p:extLst>
          </p:nvPr>
        </p:nvGraphicFramePr>
        <p:xfrm>
          <a:off x="264584" y="846718"/>
          <a:ext cx="8636000" cy="3657599"/>
        </p:xfrm>
        <a:graphic>
          <a:graphicData uri="http://schemas.openxmlformats.org/drawingml/2006/table">
            <a:tbl>
              <a:tblPr firstRow="1" bandRow="1">
                <a:tableStyleId>{2D5ABB26-0587-4C30-8999-92F81FD0307C}</a:tableStyleId>
              </a:tblPr>
              <a:tblGrid>
                <a:gridCol w="4318000"/>
                <a:gridCol w="4318000"/>
              </a:tblGrid>
              <a:tr h="317943">
                <a:tc>
                  <a:txBody>
                    <a:bodyPr/>
                    <a:lstStyle/>
                    <a:p>
                      <a:pPr algn="ctr"/>
                      <a:r>
                        <a:rPr lang="en-US" b="1" dirty="0" smtClean="0"/>
                        <a:t>Motivation</a:t>
                      </a:r>
                      <a:endParaRPr lang="en-US" b="1" dirty="0"/>
                    </a:p>
                  </a:txBody>
                  <a:tcPr anchor="ctr">
                    <a:noFill/>
                  </a:tcPr>
                </a:tc>
                <a:tc>
                  <a:txBody>
                    <a:bodyPr/>
                    <a:lstStyle/>
                    <a:p>
                      <a:pPr algn="ctr"/>
                      <a:r>
                        <a:rPr lang="en-US" sz="2000" b="1" dirty="0" smtClean="0"/>
                        <a:t>Contributors</a:t>
                      </a:r>
                      <a:endParaRPr lang="en-US" sz="2000" b="1" dirty="0"/>
                    </a:p>
                  </a:txBody>
                  <a:tcPr anchor="ctr">
                    <a:noFill/>
                  </a:tcPr>
                </a:tc>
              </a:tr>
              <a:tr h="24589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cs typeface="Arial"/>
                        </a:rPr>
                        <a:t>OpenStack is a global collaboration of developers and cloud computing technologists producing the ubiquitous open source cloud computing platform for public and private clouds.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smtClean="0">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cs typeface="Arial"/>
                        </a:rPr>
                        <a:t>The project aims to deliver solutions for all types of clouds by being simple to implement, massively scalable, and feature rich. The technology consists of a series of interrelated projects delivering various components for a cloud infrastructure solution.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smtClean="0"/>
                    </a:p>
                  </a:txBody>
                  <a:tcP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8 Platinum members</a:t>
                      </a:r>
                      <a:r>
                        <a:rPr lang="en-US" sz="1600" baseline="0" dirty="0" smtClean="0"/>
                        <a:t> committing full time resources to the project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600" baseline="0" dirty="0" smtClean="0"/>
                        <a:t>24 Gold members and over 300 Corporate </a:t>
                      </a:r>
                    </a:p>
                    <a:p>
                      <a:pPr marL="0" marR="0" indent="0" algn="l" defTabSz="457200" rtl="0" eaLnBrk="1" fontAlgn="auto" latinLnBrk="0" hangingPunct="1">
                        <a:lnSpc>
                          <a:spcPct val="100000"/>
                        </a:lnSpc>
                        <a:spcBef>
                          <a:spcPts val="0"/>
                        </a:spcBef>
                        <a:spcAft>
                          <a:spcPts val="0"/>
                        </a:spcAft>
                        <a:buClrTx/>
                        <a:buSzTx/>
                        <a:buFontTx/>
                        <a:buNone/>
                        <a:tabLst/>
                        <a:defRPr/>
                      </a:pPr>
                      <a:r>
                        <a:rPr lang="en-US" sz="1600" baseline="0" dirty="0" smtClean="0"/>
                        <a:t>Sponsors and Support Organizations</a:t>
                      </a:r>
                      <a:endParaRPr lang="en-US" sz="1600" dirty="0" smtClean="0"/>
                    </a:p>
                  </a:txBody>
                  <a:tcPr>
                    <a:noFill/>
                  </a:tcPr>
                </a:tc>
              </a:tr>
            </a:tbl>
          </a:graphicData>
        </a:graphic>
      </p:graphicFrame>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95899" y="1892300"/>
            <a:ext cx="1790699" cy="969567"/>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0318" y="1854200"/>
            <a:ext cx="1190882" cy="476353"/>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20239" y="3543300"/>
            <a:ext cx="2291861" cy="1511300"/>
          </a:xfrm>
          <a:prstGeom prst="rect">
            <a:avLst/>
          </a:prstGeom>
        </p:spPr>
      </p:pic>
      <p:sp>
        <p:nvSpPr>
          <p:cNvPr id="15" name="Rectangle 14"/>
          <p:cNvSpPr/>
          <p:nvPr/>
        </p:nvSpPr>
        <p:spPr>
          <a:xfrm>
            <a:off x="0" y="4928056"/>
            <a:ext cx="1364476" cy="215444"/>
          </a:xfrm>
          <a:prstGeom prst="rect">
            <a:avLst/>
          </a:prstGeom>
        </p:spPr>
        <p:txBody>
          <a:bodyPr wrap="none">
            <a:spAutoFit/>
          </a:bodyPr>
          <a:lstStyle/>
          <a:p>
            <a:r>
              <a:rPr lang="en-US" sz="800" dirty="0"/>
              <a:t>http://www.openstack.org/</a:t>
            </a:r>
          </a:p>
        </p:txBody>
      </p:sp>
    </p:spTree>
    <p:extLst>
      <p:ext uri="{BB962C8B-B14F-4D97-AF65-F5344CB8AC3E}">
        <p14:creationId xmlns:p14="http://schemas.microsoft.com/office/powerpoint/2010/main" val="290866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0759" y="224188"/>
            <a:ext cx="8379323" cy="651272"/>
          </a:xfrm>
          <a:prstGeom prst="rect">
            <a:avLst/>
          </a:prstGeom>
        </p:spPr>
        <p:txBody>
          <a:bodyPr/>
          <a:lst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a:lstStyle>
          <a:p>
            <a:pPr algn="ctr"/>
            <a:r>
              <a:rPr lang="en-US" dirty="0" smtClean="0">
                <a:solidFill>
                  <a:srgbClr val="000000"/>
                </a:solidFill>
              </a:rPr>
              <a:t>SDN Controller</a:t>
            </a:r>
            <a:endParaRPr lang="en-US" dirty="0">
              <a:solidFill>
                <a:srgbClr val="000000"/>
              </a:solidFill>
            </a:endParaRPr>
          </a:p>
        </p:txBody>
      </p:sp>
      <p:pic>
        <p:nvPicPr>
          <p:cNvPr id="2" name="Picture 1"/>
          <p:cNvPicPr>
            <a:picLocks noChangeAspect="1"/>
          </p:cNvPicPr>
          <p:nvPr/>
        </p:nvPicPr>
        <p:blipFill>
          <a:blip r:embed="rId2"/>
          <a:stretch>
            <a:fillRect/>
          </a:stretch>
        </p:blipFill>
        <p:spPr>
          <a:xfrm>
            <a:off x="6995581" y="0"/>
            <a:ext cx="2137833" cy="706248"/>
          </a:xfrm>
          <a:prstGeom prst="rect">
            <a:avLst/>
          </a:prstGeom>
        </p:spPr>
      </p:pic>
      <p:pic>
        <p:nvPicPr>
          <p:cNvPr id="4" name="Picture 3"/>
          <p:cNvPicPr>
            <a:picLocks noChangeAspect="1"/>
          </p:cNvPicPr>
          <p:nvPr/>
        </p:nvPicPr>
        <p:blipFill>
          <a:blip r:embed="rId3"/>
          <a:stretch>
            <a:fillRect/>
          </a:stretch>
        </p:blipFill>
        <p:spPr>
          <a:xfrm>
            <a:off x="4741691" y="1663701"/>
            <a:ext cx="2849275" cy="3136899"/>
          </a:xfrm>
          <a:prstGeom prst="rect">
            <a:avLst/>
          </a:prstGeom>
        </p:spPr>
      </p:pic>
      <p:pic>
        <p:nvPicPr>
          <p:cNvPr id="5" name="Picture 4"/>
          <p:cNvPicPr>
            <a:picLocks noChangeAspect="1"/>
          </p:cNvPicPr>
          <p:nvPr/>
        </p:nvPicPr>
        <p:blipFill>
          <a:blip r:embed="rId4"/>
          <a:stretch>
            <a:fillRect/>
          </a:stretch>
        </p:blipFill>
        <p:spPr>
          <a:xfrm>
            <a:off x="7732248" y="1671071"/>
            <a:ext cx="1316502" cy="3091429"/>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440320062"/>
              </p:ext>
            </p:extLst>
          </p:nvPr>
        </p:nvGraphicFramePr>
        <p:xfrm>
          <a:off x="264584" y="846718"/>
          <a:ext cx="8636000" cy="2855162"/>
        </p:xfrm>
        <a:graphic>
          <a:graphicData uri="http://schemas.openxmlformats.org/drawingml/2006/table">
            <a:tbl>
              <a:tblPr firstRow="1" bandRow="1">
                <a:tableStyleId>{2D5ABB26-0587-4C30-8999-92F81FD0307C}</a:tableStyleId>
              </a:tblPr>
              <a:tblGrid>
                <a:gridCol w="4318000"/>
                <a:gridCol w="4318000"/>
              </a:tblGrid>
              <a:tr h="317943">
                <a:tc>
                  <a:txBody>
                    <a:bodyPr/>
                    <a:lstStyle/>
                    <a:p>
                      <a:pPr algn="ctr"/>
                      <a:r>
                        <a:rPr lang="en-US" b="1" dirty="0" smtClean="0"/>
                        <a:t>Motivation</a:t>
                      </a:r>
                      <a:endParaRPr lang="en-US" b="1" dirty="0"/>
                    </a:p>
                  </a:txBody>
                  <a:tcPr anchor="ctr">
                    <a:noFill/>
                  </a:tcPr>
                </a:tc>
                <a:tc>
                  <a:txBody>
                    <a:bodyPr/>
                    <a:lstStyle/>
                    <a:p>
                      <a:pPr algn="ctr"/>
                      <a:r>
                        <a:rPr lang="en-US" sz="2000" b="1" dirty="0" smtClean="0"/>
                        <a:t>Contributors</a:t>
                      </a:r>
                      <a:endParaRPr lang="en-US" sz="2000" b="1" dirty="0"/>
                    </a:p>
                  </a:txBody>
                  <a:tcPr anchor="ctr">
                    <a:noFill/>
                  </a:tcPr>
                </a:tc>
              </a:tr>
              <a:tr h="24589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OpenDaylight is an open source project with a modular, pluggable, and flexible controller platform at its core. This controller is implemented strictly in software and is contained within its own Java Virtual Machine (JVM). As such, it can be deployed on any hardware and operating system platform that supports Java.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smtClean="0"/>
                    </a:p>
                  </a:txBody>
                  <a:tcP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txBody>
                  <a:tcPr>
                    <a:noFill/>
                  </a:tcPr>
                </a:tc>
              </a:tr>
            </a:tbl>
          </a:graphicData>
        </a:graphic>
      </p:graphicFrame>
      <p:sp>
        <p:nvSpPr>
          <p:cNvPr id="3" name="Rectangle 2"/>
          <p:cNvSpPr/>
          <p:nvPr/>
        </p:nvSpPr>
        <p:spPr>
          <a:xfrm>
            <a:off x="0" y="4931147"/>
            <a:ext cx="1479892" cy="215444"/>
          </a:xfrm>
          <a:prstGeom prst="rect">
            <a:avLst/>
          </a:prstGeom>
        </p:spPr>
        <p:txBody>
          <a:bodyPr wrap="none">
            <a:spAutoFit/>
          </a:bodyPr>
          <a:lstStyle/>
          <a:p>
            <a:r>
              <a:rPr lang="en-US" sz="800" dirty="0"/>
              <a:t>http://www.opendaylight.org/</a:t>
            </a:r>
          </a:p>
        </p:txBody>
      </p:sp>
    </p:spTree>
    <p:extLst>
      <p:ext uri="{BB962C8B-B14F-4D97-AF65-F5344CB8AC3E}">
        <p14:creationId xmlns:p14="http://schemas.microsoft.com/office/powerpoint/2010/main" val="290866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7878233" y="4169833"/>
            <a:ext cx="1181100" cy="850900"/>
          </a:xfrm>
          <a:prstGeom prst="rect">
            <a:avLst/>
          </a:prstGeom>
        </p:spPr>
      </p:pic>
      <p:sp>
        <p:nvSpPr>
          <p:cNvPr id="7" name="Title 1"/>
          <p:cNvSpPr txBox="1">
            <a:spLocks/>
          </p:cNvSpPr>
          <p:nvPr/>
        </p:nvSpPr>
        <p:spPr>
          <a:xfrm>
            <a:off x="330759" y="224188"/>
            <a:ext cx="8411073" cy="651272"/>
          </a:xfrm>
          <a:prstGeom prst="rect">
            <a:avLst/>
          </a:prstGeom>
        </p:spPr>
        <p:txBody>
          <a:bodyPr/>
          <a:lst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a:lstStyle>
          <a:p>
            <a:pPr algn="ctr"/>
            <a:r>
              <a:rPr lang="en-US" dirty="0" smtClean="0">
                <a:solidFill>
                  <a:srgbClr val="000000"/>
                </a:solidFill>
              </a:rPr>
              <a:t>SDN Protocol</a:t>
            </a:r>
          </a:p>
        </p:txBody>
      </p:sp>
      <p:pic>
        <p:nvPicPr>
          <p:cNvPr id="4" name="Picture 3"/>
          <p:cNvPicPr>
            <a:picLocks noChangeAspect="1"/>
          </p:cNvPicPr>
          <p:nvPr/>
        </p:nvPicPr>
        <p:blipFill>
          <a:blip r:embed="rId3"/>
          <a:stretch>
            <a:fillRect/>
          </a:stretch>
        </p:blipFill>
        <p:spPr>
          <a:xfrm>
            <a:off x="7309884" y="0"/>
            <a:ext cx="1834116" cy="685799"/>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4079530865"/>
              </p:ext>
            </p:extLst>
          </p:nvPr>
        </p:nvGraphicFramePr>
        <p:xfrm>
          <a:off x="264584" y="846718"/>
          <a:ext cx="8636000" cy="4145279"/>
        </p:xfrm>
        <a:graphic>
          <a:graphicData uri="http://schemas.openxmlformats.org/drawingml/2006/table">
            <a:tbl>
              <a:tblPr firstRow="1" bandRow="1">
                <a:tableStyleId>{2D5ABB26-0587-4C30-8999-92F81FD0307C}</a:tableStyleId>
              </a:tblPr>
              <a:tblGrid>
                <a:gridCol w="4318000"/>
                <a:gridCol w="4318000"/>
              </a:tblGrid>
              <a:tr h="317943">
                <a:tc>
                  <a:txBody>
                    <a:bodyPr/>
                    <a:lstStyle/>
                    <a:p>
                      <a:pPr algn="ctr"/>
                      <a:r>
                        <a:rPr lang="en-US" b="1" dirty="0" smtClean="0"/>
                        <a:t>Motivation</a:t>
                      </a:r>
                      <a:endParaRPr lang="en-US" b="1" dirty="0"/>
                    </a:p>
                  </a:txBody>
                  <a:tcPr anchor="ctr">
                    <a:noFill/>
                  </a:tcPr>
                </a:tc>
                <a:tc>
                  <a:txBody>
                    <a:bodyPr/>
                    <a:lstStyle/>
                    <a:p>
                      <a:pPr algn="ctr"/>
                      <a:r>
                        <a:rPr lang="en-US" sz="2000" b="1" dirty="0" smtClean="0"/>
                        <a:t>Contributors</a:t>
                      </a:r>
                      <a:endParaRPr lang="en-US" sz="2000" b="1" dirty="0"/>
                    </a:p>
                  </a:txBody>
                  <a:tcPr anchor="ctr">
                    <a:noFill/>
                  </a:tcPr>
                </a:tc>
              </a:tr>
              <a:tr h="2458922">
                <a:tc>
                  <a:txBody>
                    <a:bodyPr/>
                    <a:lstStyle/>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sz="1600" dirty="0" smtClean="0">
                          <a:latin typeface="+mn-lt"/>
                          <a:cs typeface="Arial"/>
                        </a:rPr>
                        <a:t>OpenFlow is</a:t>
                      </a:r>
                      <a:r>
                        <a:rPr lang="en-US" sz="1600" baseline="0" dirty="0" smtClean="0">
                          <a:latin typeface="+mn-lt"/>
                          <a:cs typeface="Arial"/>
                        </a:rPr>
                        <a:t> </a:t>
                      </a:r>
                      <a:r>
                        <a:rPr lang="en-US" sz="1600" dirty="0" smtClean="0">
                          <a:latin typeface="+mn-lt"/>
                          <a:cs typeface="Arial"/>
                        </a:rPr>
                        <a:t>the protocol that aims to separate the intelligence required to route a packet from the act of moving a packet– can commoditize the switches and routers.</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sz="1600" dirty="0" smtClean="0">
                          <a:latin typeface="+mn-lt"/>
                          <a:cs typeface="Arial"/>
                        </a:rPr>
                        <a:t>Just like x86 processors turned the server market into a battle over new features on a consistent platform, networking gear will soon be about a consistent platform where features matter and vendors can’t lock in their clients.</a:t>
                      </a:r>
                    </a:p>
                    <a:p>
                      <a:pPr marL="285750" indent="-285750">
                        <a:buFont typeface="Arial"/>
                        <a:buChar char="•"/>
                      </a:pPr>
                      <a:r>
                        <a:rPr lang="en-US" sz="1600" dirty="0" smtClean="0">
                          <a:latin typeface="+mn-lt"/>
                          <a:cs typeface="Arial"/>
                        </a:rPr>
                        <a:t>OpenFlow enables remote programming of the forwarding plane. The OpenFlow Standard is the first SDN standard and a vital element of an open software-defined network architecture.</a:t>
                      </a:r>
                    </a:p>
                  </a:txBody>
                  <a:tcP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Board members: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Among many participants:</a:t>
                      </a:r>
                    </a:p>
                  </a:txBody>
                  <a:tcPr>
                    <a:noFill/>
                  </a:tcPr>
                </a:tc>
              </a:tr>
            </a:tbl>
          </a:graphicData>
        </a:graphic>
      </p:graphicFrame>
      <p:pic>
        <p:nvPicPr>
          <p:cNvPr id="2" name="Picture 1"/>
          <p:cNvPicPr>
            <a:picLocks noChangeAspect="1"/>
          </p:cNvPicPr>
          <p:nvPr/>
        </p:nvPicPr>
        <p:blipFill>
          <a:blip r:embed="rId4"/>
          <a:stretch>
            <a:fillRect/>
          </a:stretch>
        </p:blipFill>
        <p:spPr>
          <a:xfrm>
            <a:off x="5101393" y="1885950"/>
            <a:ext cx="3778024" cy="1168400"/>
          </a:xfrm>
          <a:prstGeom prst="rect">
            <a:avLst/>
          </a:prstGeom>
        </p:spPr>
      </p:pic>
      <p:sp>
        <p:nvSpPr>
          <p:cNvPr id="3" name="Rectangle 2"/>
          <p:cNvSpPr/>
          <p:nvPr/>
        </p:nvSpPr>
        <p:spPr>
          <a:xfrm>
            <a:off x="0" y="4928056"/>
            <a:ext cx="6959600" cy="215444"/>
          </a:xfrm>
          <a:prstGeom prst="rect">
            <a:avLst/>
          </a:prstGeom>
        </p:spPr>
        <p:txBody>
          <a:bodyPr wrap="square">
            <a:spAutoFit/>
          </a:bodyPr>
          <a:lstStyle/>
          <a:p>
            <a:r>
              <a:rPr lang="en-US" sz="800" dirty="0"/>
              <a:t>https://www.opennetworking.org/membership/overview-and-benefits</a:t>
            </a:r>
          </a:p>
        </p:txBody>
      </p:sp>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01931" y="4459835"/>
            <a:ext cx="897467" cy="261042"/>
          </a:xfrm>
          <a:prstGeom prst="rect">
            <a:avLst/>
          </a:prstGeom>
        </p:spPr>
      </p:pic>
      <p:pic>
        <p:nvPicPr>
          <p:cNvPr id="6" name="Picture 5"/>
          <p:cNvPicPr>
            <a:picLocks noChangeAspect="1"/>
          </p:cNvPicPr>
          <p:nvPr/>
        </p:nvPicPr>
        <p:blipFill>
          <a:blip r:embed="rId6"/>
          <a:stretch>
            <a:fillRect/>
          </a:stretch>
        </p:blipFill>
        <p:spPr>
          <a:xfrm>
            <a:off x="4950241" y="3788834"/>
            <a:ext cx="917157" cy="579967"/>
          </a:xfrm>
          <a:prstGeom prst="rect">
            <a:avLst/>
          </a:prstGeom>
        </p:spPr>
      </p:pic>
      <p:pic>
        <p:nvPicPr>
          <p:cNvPr id="9" name="Picture 8"/>
          <p:cNvPicPr>
            <a:picLocks noChangeAspect="1"/>
          </p:cNvPicPr>
          <p:nvPr/>
        </p:nvPicPr>
        <p:blipFill>
          <a:blip r:embed="rId7"/>
          <a:stretch>
            <a:fillRect/>
          </a:stretch>
        </p:blipFill>
        <p:spPr>
          <a:xfrm>
            <a:off x="4986866" y="4246034"/>
            <a:ext cx="952500" cy="647700"/>
          </a:xfrm>
          <a:prstGeom prst="rect">
            <a:avLst/>
          </a:prstGeom>
        </p:spPr>
      </p:pic>
      <p:pic>
        <p:nvPicPr>
          <p:cNvPr id="10" name="Picture 9"/>
          <p:cNvPicPr>
            <a:picLocks noChangeAspect="1"/>
          </p:cNvPicPr>
          <p:nvPr/>
        </p:nvPicPr>
        <p:blipFill>
          <a:blip r:embed="rId8"/>
          <a:stretch>
            <a:fillRect/>
          </a:stretch>
        </p:blipFill>
        <p:spPr>
          <a:xfrm>
            <a:off x="6900333" y="3873500"/>
            <a:ext cx="1066800" cy="420848"/>
          </a:xfrm>
          <a:prstGeom prst="rect">
            <a:avLst/>
          </a:prstGeom>
        </p:spPr>
      </p:pic>
      <p:pic>
        <p:nvPicPr>
          <p:cNvPr id="11" name="Picture 10"/>
          <p:cNvPicPr>
            <a:picLocks noChangeAspect="1"/>
          </p:cNvPicPr>
          <p:nvPr/>
        </p:nvPicPr>
        <p:blipFill>
          <a:blip r:embed="rId9"/>
          <a:stretch>
            <a:fillRect/>
          </a:stretch>
        </p:blipFill>
        <p:spPr>
          <a:xfrm>
            <a:off x="5872387" y="3733800"/>
            <a:ext cx="1104145" cy="567267"/>
          </a:xfrm>
          <a:prstGeom prst="rect">
            <a:avLst/>
          </a:prstGeom>
        </p:spPr>
      </p:pic>
      <p:pic>
        <p:nvPicPr>
          <p:cNvPr id="5" name="Picture 4"/>
          <p:cNvPicPr>
            <a:picLocks noChangeAspect="1"/>
          </p:cNvPicPr>
          <p:nvPr/>
        </p:nvPicPr>
        <p:blipFill>
          <a:blip r:embed="rId10"/>
          <a:stretch>
            <a:fillRect/>
          </a:stretch>
        </p:blipFill>
        <p:spPr>
          <a:xfrm>
            <a:off x="5984779" y="4288367"/>
            <a:ext cx="830888" cy="537633"/>
          </a:xfrm>
          <a:prstGeom prst="rect">
            <a:avLst/>
          </a:prstGeom>
        </p:spPr>
      </p:pic>
      <p:pic>
        <p:nvPicPr>
          <p:cNvPr id="12" name="Picture 11"/>
          <p:cNvPicPr>
            <a:picLocks noChangeAspect="1"/>
          </p:cNvPicPr>
          <p:nvPr/>
        </p:nvPicPr>
        <p:blipFill>
          <a:blip r:embed="rId11"/>
          <a:stretch>
            <a:fillRect/>
          </a:stretch>
        </p:blipFill>
        <p:spPr>
          <a:xfrm>
            <a:off x="7882466" y="3818466"/>
            <a:ext cx="1113367" cy="526319"/>
          </a:xfrm>
          <a:prstGeom prst="rect">
            <a:avLst/>
          </a:prstGeom>
        </p:spPr>
      </p:pic>
    </p:spTree>
    <p:extLst>
      <p:ext uri="{BB962C8B-B14F-4D97-AF65-F5344CB8AC3E}">
        <p14:creationId xmlns:p14="http://schemas.microsoft.com/office/powerpoint/2010/main" val="290866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8334" y="967748"/>
            <a:ext cx="6635749" cy="3624206"/>
          </a:xfrm>
          <a:prstGeom prst="rect">
            <a:avLst/>
          </a:prstGeom>
        </p:spPr>
      </p:pic>
      <p:sp>
        <p:nvSpPr>
          <p:cNvPr id="5" name="TextBox 4"/>
          <p:cNvSpPr txBox="1"/>
          <p:nvPr/>
        </p:nvSpPr>
        <p:spPr>
          <a:xfrm>
            <a:off x="0" y="4804946"/>
            <a:ext cx="4980851" cy="338554"/>
          </a:xfrm>
          <a:prstGeom prst="rect">
            <a:avLst/>
          </a:prstGeom>
          <a:noFill/>
        </p:spPr>
        <p:txBody>
          <a:bodyPr wrap="none" rtlCol="0">
            <a:spAutoFit/>
          </a:bodyPr>
          <a:lstStyle/>
          <a:p>
            <a:r>
              <a:rPr lang="en-US" sz="800" dirty="0" smtClean="0"/>
              <a:t>Source: Survey </a:t>
            </a:r>
            <a:r>
              <a:rPr lang="en-US" sz="800" dirty="0"/>
              <a:t>of 600 operators (300 enterprises and 300 service providers) in North </a:t>
            </a:r>
            <a:r>
              <a:rPr lang="en-US" sz="800" dirty="0" smtClean="0"/>
              <a:t>America, Dec. 2013</a:t>
            </a:r>
          </a:p>
          <a:p>
            <a:r>
              <a:rPr lang="en-US" sz="800" dirty="0"/>
              <a:t>https://www.opendaylight.org/publications/sdn-nfv-and-open-source-operators-view </a:t>
            </a:r>
          </a:p>
        </p:txBody>
      </p:sp>
      <p:sp>
        <p:nvSpPr>
          <p:cNvPr id="6" name="Title 1"/>
          <p:cNvSpPr txBox="1">
            <a:spLocks/>
          </p:cNvSpPr>
          <p:nvPr/>
        </p:nvSpPr>
        <p:spPr>
          <a:xfrm>
            <a:off x="330759" y="224188"/>
            <a:ext cx="8453407" cy="651272"/>
          </a:xfrm>
          <a:prstGeom prst="rect">
            <a:avLst/>
          </a:prstGeom>
        </p:spPr>
        <p:txBody>
          <a:bodyPr/>
          <a:lst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a:lstStyle>
          <a:p>
            <a:pPr algn="ctr"/>
            <a:r>
              <a:rPr lang="en-US" dirty="0" smtClean="0">
                <a:solidFill>
                  <a:srgbClr val="000000"/>
                </a:solidFill>
              </a:rPr>
              <a:t>Drivers</a:t>
            </a:r>
            <a:endParaRPr lang="en-US" dirty="0">
              <a:solidFill>
                <a:srgbClr val="000000"/>
              </a:solidFill>
            </a:endParaRPr>
          </a:p>
        </p:txBody>
      </p:sp>
      <p:sp>
        <p:nvSpPr>
          <p:cNvPr id="2" name="Rectangle 1"/>
          <p:cNvSpPr/>
          <p:nvPr/>
        </p:nvSpPr>
        <p:spPr>
          <a:xfrm>
            <a:off x="1227667" y="2889250"/>
            <a:ext cx="6625166" cy="1037167"/>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213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40417" y="797773"/>
            <a:ext cx="5450416" cy="4125022"/>
          </a:xfrm>
          <a:prstGeom prst="rect">
            <a:avLst/>
          </a:prstGeom>
        </p:spPr>
      </p:pic>
      <p:sp>
        <p:nvSpPr>
          <p:cNvPr id="6" name="Title 1"/>
          <p:cNvSpPr txBox="1">
            <a:spLocks/>
          </p:cNvSpPr>
          <p:nvPr/>
        </p:nvSpPr>
        <p:spPr>
          <a:xfrm>
            <a:off x="330759" y="224188"/>
            <a:ext cx="8453407" cy="651272"/>
          </a:xfrm>
          <a:prstGeom prst="rect">
            <a:avLst/>
          </a:prstGeom>
        </p:spPr>
        <p:txBody>
          <a:bodyPr/>
          <a:lst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a:lstStyle>
          <a:p>
            <a:pPr algn="ctr"/>
            <a:r>
              <a:rPr lang="en-US" dirty="0" smtClean="0">
                <a:solidFill>
                  <a:srgbClr val="000000"/>
                </a:solidFill>
              </a:rPr>
              <a:t>Obstacles</a:t>
            </a:r>
            <a:endParaRPr lang="en-US" dirty="0">
              <a:solidFill>
                <a:srgbClr val="000000"/>
              </a:solidFill>
            </a:endParaRPr>
          </a:p>
        </p:txBody>
      </p:sp>
      <p:sp>
        <p:nvSpPr>
          <p:cNvPr id="7" name="Rectangle 6"/>
          <p:cNvSpPr/>
          <p:nvPr/>
        </p:nvSpPr>
        <p:spPr>
          <a:xfrm>
            <a:off x="1227667" y="3175000"/>
            <a:ext cx="6625166" cy="1132409"/>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0" y="4823198"/>
            <a:ext cx="4980851" cy="338554"/>
          </a:xfrm>
          <a:prstGeom prst="rect">
            <a:avLst/>
          </a:prstGeom>
          <a:noFill/>
        </p:spPr>
        <p:txBody>
          <a:bodyPr wrap="none" rtlCol="0">
            <a:spAutoFit/>
          </a:bodyPr>
          <a:lstStyle/>
          <a:p>
            <a:r>
              <a:rPr lang="en-US" sz="800" dirty="0" smtClean="0"/>
              <a:t>Source: Survey </a:t>
            </a:r>
            <a:r>
              <a:rPr lang="en-US" sz="800" dirty="0"/>
              <a:t>of 600 operators (300 enterprises and 300 service providers) in North </a:t>
            </a:r>
            <a:r>
              <a:rPr lang="en-US" sz="800" dirty="0" smtClean="0"/>
              <a:t>America, Dec. 2013</a:t>
            </a:r>
          </a:p>
          <a:p>
            <a:r>
              <a:rPr lang="en-US" sz="800" dirty="0"/>
              <a:t>https://www.opendaylight.org/publications/sdn-nfv-and-open-source-operators-view </a:t>
            </a:r>
          </a:p>
        </p:txBody>
      </p:sp>
    </p:spTree>
    <p:extLst>
      <p:ext uri="{BB962C8B-B14F-4D97-AF65-F5344CB8AC3E}">
        <p14:creationId xmlns:p14="http://schemas.microsoft.com/office/powerpoint/2010/main" val="100772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0759" y="224188"/>
            <a:ext cx="8442823" cy="527229"/>
          </a:xfrm>
          <a:prstGeom prst="rect">
            <a:avLst/>
          </a:prstGeom>
          <a:noFill/>
        </p:spPr>
        <p:txBody>
          <a:bodyPr/>
          <a:lst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a:lstStyle>
          <a:p>
            <a:pPr algn="ctr"/>
            <a:r>
              <a:rPr lang="en-US" dirty="0" smtClean="0">
                <a:solidFill>
                  <a:srgbClr val="000000"/>
                </a:solidFill>
              </a:rPr>
              <a:t>Objectives</a:t>
            </a:r>
            <a:endParaRPr lang="en-US" dirty="0">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4193599650"/>
              </p:ext>
            </p:extLst>
          </p:nvPr>
        </p:nvGraphicFramePr>
        <p:xfrm>
          <a:off x="264584" y="846718"/>
          <a:ext cx="8636000" cy="4131662"/>
        </p:xfrm>
        <a:graphic>
          <a:graphicData uri="http://schemas.openxmlformats.org/drawingml/2006/table">
            <a:tbl>
              <a:tblPr firstRow="1" bandRow="1">
                <a:tableStyleId>{2D5ABB26-0587-4C30-8999-92F81FD0307C}</a:tableStyleId>
              </a:tblPr>
              <a:tblGrid>
                <a:gridCol w="4318000"/>
                <a:gridCol w="4318000"/>
              </a:tblGrid>
              <a:tr h="317943">
                <a:tc>
                  <a:txBody>
                    <a:bodyPr/>
                    <a:lstStyle/>
                    <a:p>
                      <a:pPr algn="ctr"/>
                      <a:r>
                        <a:rPr lang="en-US" b="1" dirty="0" smtClean="0"/>
                        <a:t>SDN</a:t>
                      </a:r>
                      <a:endParaRPr lang="en-US" b="1" dirty="0"/>
                    </a:p>
                  </a:txBody>
                  <a:tcPr anchor="ctr">
                    <a:noFill/>
                  </a:tcPr>
                </a:tc>
                <a:tc>
                  <a:txBody>
                    <a:bodyPr/>
                    <a:lstStyle/>
                    <a:p>
                      <a:pPr algn="ctr"/>
                      <a:r>
                        <a:rPr lang="en-US" sz="2000" b="1" dirty="0" smtClean="0"/>
                        <a:t>NFV</a:t>
                      </a:r>
                      <a:endParaRPr lang="en-US" sz="2000" b="1" dirty="0"/>
                    </a:p>
                  </a:txBody>
                  <a:tcPr anchor="ctr">
                    <a:noFill/>
                  </a:tcPr>
                </a:tc>
              </a:tr>
              <a:tr h="245892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dirty="0" smtClean="0"/>
                    </a:p>
                  </a:txBody>
                  <a:tcPr anchor="ctr">
                    <a:noFill/>
                  </a:tcPr>
                </a:tc>
              </a:tr>
              <a:tr h="1276500">
                <a:tc>
                  <a:txBody>
                    <a:bodyPr/>
                    <a:lstStyle/>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sz="1600" dirty="0" smtClean="0"/>
                        <a:t>Decouple control plane from data plane</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sz="1600" dirty="0" smtClean="0"/>
                        <a:t>Commoditize </a:t>
                      </a:r>
                      <a:r>
                        <a:rPr lang="en-US" sz="1600" dirty="0" smtClean="0"/>
                        <a:t>routers and switches</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sz="1600" dirty="0" smtClean="0"/>
                        <a:t>Make control plane programmable</a:t>
                      </a:r>
                    </a:p>
                  </a:txBody>
                  <a:tcPr anchor="ctr">
                    <a:noFill/>
                  </a:tcPr>
                </a:tc>
                <a:tc>
                  <a:txBody>
                    <a:bodyPr/>
                    <a:lstStyle/>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Decouple network elements from underlying hardware</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Commoditize the Telco specific hardware</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600" b="0" i="0" dirty="0" smtClean="0">
                          <a:latin typeface="+mn-lt"/>
                          <a:cs typeface="Arial"/>
                        </a:rPr>
                        <a:t>Make data plane</a:t>
                      </a:r>
                      <a:r>
                        <a:rPr lang="en-US" sz="1600" b="0" i="0" baseline="0" dirty="0" smtClean="0">
                          <a:latin typeface="+mn-lt"/>
                          <a:cs typeface="Arial"/>
                        </a:rPr>
                        <a:t> programmable</a:t>
                      </a:r>
                      <a:endParaRPr lang="en-US" sz="1600" b="0" i="0" dirty="0" smtClean="0">
                        <a:latin typeface="+mn-lt"/>
                        <a:cs typeface="Arial"/>
                      </a:endParaRPr>
                    </a:p>
                  </a:txBody>
                  <a:tcPr anchor="ctr">
                    <a:noFill/>
                  </a:tcPr>
                </a:tc>
              </a:tr>
            </a:tbl>
          </a:graphicData>
        </a:graphic>
      </p:graphicFrame>
      <p:pic>
        <p:nvPicPr>
          <p:cNvPr id="4" name="Picture 3"/>
          <p:cNvPicPr>
            <a:picLocks noChangeAspect="1"/>
          </p:cNvPicPr>
          <p:nvPr/>
        </p:nvPicPr>
        <p:blipFill>
          <a:blip r:embed="rId2"/>
          <a:stretch>
            <a:fillRect/>
          </a:stretch>
        </p:blipFill>
        <p:spPr>
          <a:xfrm>
            <a:off x="797984" y="1388534"/>
            <a:ext cx="3492500" cy="23241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18616" y="1427183"/>
            <a:ext cx="3289299" cy="2192318"/>
          </a:xfrm>
          <a:prstGeom prst="rect">
            <a:avLst/>
          </a:prstGeom>
        </p:spPr>
      </p:pic>
    </p:spTree>
    <p:extLst>
      <p:ext uri="{BB962C8B-B14F-4D97-AF65-F5344CB8AC3E}">
        <p14:creationId xmlns:p14="http://schemas.microsoft.com/office/powerpoint/2010/main" val="372479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0759" y="224188"/>
            <a:ext cx="8442823" cy="527229"/>
          </a:xfrm>
          <a:prstGeom prst="rect">
            <a:avLst/>
          </a:prstGeom>
          <a:noFill/>
        </p:spPr>
        <p:txBody>
          <a:bodyPr/>
          <a:lst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a:lstStyle>
          <a:p>
            <a:pPr algn="ctr"/>
            <a:r>
              <a:rPr lang="en-US" dirty="0" smtClean="0">
                <a:solidFill>
                  <a:srgbClr val="000000"/>
                </a:solidFill>
              </a:rPr>
              <a:t>Growth</a:t>
            </a:r>
            <a:endParaRPr lang="en-US" dirty="0">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682760745"/>
              </p:ext>
            </p:extLst>
          </p:nvPr>
        </p:nvGraphicFramePr>
        <p:xfrm>
          <a:off x="264584" y="846718"/>
          <a:ext cx="8636000" cy="4131662"/>
        </p:xfrm>
        <a:graphic>
          <a:graphicData uri="http://schemas.openxmlformats.org/drawingml/2006/table">
            <a:tbl>
              <a:tblPr firstRow="1" bandRow="1">
                <a:tableStyleId>{2D5ABB26-0587-4C30-8999-92F81FD0307C}</a:tableStyleId>
              </a:tblPr>
              <a:tblGrid>
                <a:gridCol w="4318000"/>
                <a:gridCol w="4318000"/>
              </a:tblGrid>
              <a:tr h="317943">
                <a:tc>
                  <a:txBody>
                    <a:bodyPr/>
                    <a:lstStyle/>
                    <a:p>
                      <a:pPr algn="ctr"/>
                      <a:r>
                        <a:rPr lang="en-US" b="1" dirty="0" smtClean="0"/>
                        <a:t>SDN</a:t>
                      </a:r>
                      <a:endParaRPr lang="en-US" b="1" dirty="0"/>
                    </a:p>
                  </a:txBody>
                  <a:tcPr anchor="ctr">
                    <a:noFill/>
                  </a:tcPr>
                </a:tc>
                <a:tc>
                  <a:txBody>
                    <a:bodyPr/>
                    <a:lstStyle/>
                    <a:p>
                      <a:pPr algn="ctr"/>
                      <a:r>
                        <a:rPr lang="en-US" sz="2000" b="1" dirty="0" smtClean="0"/>
                        <a:t>NFV</a:t>
                      </a:r>
                      <a:endParaRPr lang="en-US" sz="2000" b="1" dirty="0"/>
                    </a:p>
                  </a:txBody>
                  <a:tcPr anchor="ctr">
                    <a:noFill/>
                  </a:tcPr>
                </a:tc>
              </a:tr>
              <a:tr h="245892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dirty="0" smtClean="0"/>
                    </a:p>
                  </a:txBody>
                  <a:tcPr anchor="ctr">
                    <a:noFill/>
                  </a:tcPr>
                </a:tc>
              </a:tr>
              <a:tr h="1276500">
                <a:tc>
                  <a:txBody>
                    <a:bodyPr/>
                    <a:lstStyle/>
                    <a:p>
                      <a:pPr algn="ctr"/>
                      <a:r>
                        <a:rPr lang="en-US" sz="1600" b="0" dirty="0" smtClean="0">
                          <a:latin typeface="Arial"/>
                          <a:cs typeface="Arial"/>
                        </a:rPr>
                        <a:t>x</a:t>
                      </a:r>
                    </a:p>
                    <a:p>
                      <a:pPr algn="ctr"/>
                      <a:endParaRPr lang="en-US" sz="1600" b="0" dirty="0">
                        <a:latin typeface="Arial"/>
                        <a:cs typeface="Arial"/>
                      </a:endParaRPr>
                    </a:p>
                  </a:txBody>
                  <a:tcP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smtClean="0">
                          <a:latin typeface="Arial"/>
                          <a:cs typeface="Arial"/>
                        </a:rPr>
                        <a:t>x</a:t>
                      </a:r>
                      <a:endParaRPr lang="en-US" sz="1600" b="0" baseline="0" dirty="0" smtClean="0">
                        <a:latin typeface="Arial"/>
                        <a:cs typeface="Arial"/>
                      </a:endParaRPr>
                    </a:p>
                  </a:txBody>
                  <a:tcPr>
                    <a:noFill/>
                  </a:tcPr>
                </a:tc>
              </a:tr>
            </a:tbl>
          </a:graphicData>
        </a:graphic>
      </p:graphicFrame>
      <p:sp>
        <p:nvSpPr>
          <p:cNvPr id="2" name="Rectangle 1"/>
          <p:cNvSpPr/>
          <p:nvPr/>
        </p:nvSpPr>
        <p:spPr>
          <a:xfrm>
            <a:off x="0" y="4928056"/>
            <a:ext cx="6045200" cy="215444"/>
          </a:xfrm>
          <a:prstGeom prst="rect">
            <a:avLst/>
          </a:prstGeom>
        </p:spPr>
        <p:txBody>
          <a:bodyPr wrap="square">
            <a:spAutoFit/>
          </a:bodyPr>
          <a:lstStyle/>
          <a:p>
            <a:r>
              <a:rPr lang="en-US" sz="800" dirty="0"/>
              <a:t>http://www.analysysmason.com/About-Us/News/Insight/NFV-SDN-forecasts-Jun2014-RMA16/</a:t>
            </a:r>
          </a:p>
        </p:txBody>
      </p:sp>
      <p:pic>
        <p:nvPicPr>
          <p:cNvPr id="5" name="Picture 4"/>
          <p:cNvPicPr>
            <a:picLocks noChangeAspect="1"/>
          </p:cNvPicPr>
          <p:nvPr/>
        </p:nvPicPr>
        <p:blipFill>
          <a:blip r:embed="rId2"/>
          <a:stretch>
            <a:fillRect/>
          </a:stretch>
        </p:blipFill>
        <p:spPr>
          <a:xfrm>
            <a:off x="1238249" y="839827"/>
            <a:ext cx="6593417" cy="4083127"/>
          </a:xfrm>
          <a:prstGeom prst="rect">
            <a:avLst/>
          </a:prstGeom>
        </p:spPr>
      </p:pic>
      <p:sp>
        <p:nvSpPr>
          <p:cNvPr id="8" name="Rectangle 7"/>
          <p:cNvSpPr/>
          <p:nvPr/>
        </p:nvSpPr>
        <p:spPr>
          <a:xfrm>
            <a:off x="1270000" y="3820582"/>
            <a:ext cx="2476500" cy="1100667"/>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7790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695823" y="3740151"/>
            <a:ext cx="8229600" cy="3394472"/>
          </a:xfrm>
          <a:prstGeom prst="rect">
            <a:avLst/>
          </a:prstGeom>
        </p:spPr>
        <p:txBody>
          <a:bodyPr/>
          <a:lstStyle>
            <a:lvl1pPr marL="342900" indent="-342900" algn="l" defTabSz="914400" rtl="0" eaLnBrk="1" latinLnBrk="0" hangingPunct="1">
              <a:spcBef>
                <a:spcPts val="1200"/>
              </a:spcBef>
              <a:buClr>
                <a:schemeClr val="tx2"/>
              </a:buClr>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ts val="1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7" name="Title 1"/>
          <p:cNvSpPr txBox="1">
            <a:spLocks/>
          </p:cNvSpPr>
          <p:nvPr/>
        </p:nvSpPr>
        <p:spPr>
          <a:xfrm>
            <a:off x="330759" y="224188"/>
            <a:ext cx="8453407" cy="651272"/>
          </a:xfrm>
          <a:prstGeom prst="rect">
            <a:avLst/>
          </a:prstGeom>
        </p:spPr>
        <p:txBody>
          <a:bodyPr/>
          <a:lst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a:lstStyle>
          <a:p>
            <a:pPr algn="ctr"/>
            <a:r>
              <a:rPr lang="en-US" dirty="0" smtClean="0">
                <a:solidFill>
                  <a:srgbClr val="000000"/>
                </a:solidFill>
              </a:rPr>
              <a:t>Resources &amp; Events</a:t>
            </a:r>
            <a:endParaRPr lang="en-US" dirty="0">
              <a:solidFill>
                <a:srgbClr val="00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653737556"/>
              </p:ext>
            </p:extLst>
          </p:nvPr>
        </p:nvGraphicFramePr>
        <p:xfrm>
          <a:off x="264584" y="1037166"/>
          <a:ext cx="8636000" cy="2987040"/>
        </p:xfrm>
        <a:graphic>
          <a:graphicData uri="http://schemas.openxmlformats.org/drawingml/2006/table">
            <a:tbl>
              <a:tblPr firstRow="1" bandRow="1">
                <a:tableStyleId>{2D5ABB26-0587-4C30-8999-92F81FD0307C}</a:tableStyleId>
              </a:tblPr>
              <a:tblGrid>
                <a:gridCol w="5408083"/>
                <a:gridCol w="3227917"/>
              </a:tblGrid>
              <a:tr h="2458922">
                <a:tc>
                  <a:txBody>
                    <a:bodyPr/>
                    <a:lstStyle/>
                    <a:p>
                      <a:pPr marL="285750" indent="-285750">
                        <a:buFont typeface="Arial"/>
                        <a:buChar char="•"/>
                      </a:pPr>
                      <a:r>
                        <a:rPr lang="en-US" sz="1400" dirty="0" smtClean="0">
                          <a:hlinkClick r:id="rId2"/>
                        </a:rPr>
                        <a:t>www.sdncentral.com</a:t>
                      </a:r>
                      <a:endParaRPr lang="en-US" sz="1400" dirty="0" smtClean="0"/>
                    </a:p>
                    <a:p>
                      <a:pPr marL="285750" indent="-285750">
                        <a:buFont typeface="Arial"/>
                        <a:buChar char="•"/>
                      </a:pPr>
                      <a:endParaRPr lang="en-US" sz="1400" dirty="0" smtClean="0">
                        <a:hlinkClick r:id="rId3"/>
                      </a:endParaRPr>
                    </a:p>
                    <a:p>
                      <a:pPr marL="285750" indent="-285750">
                        <a:buFont typeface="Arial"/>
                        <a:buChar char="•"/>
                      </a:pPr>
                      <a:r>
                        <a:rPr lang="en-US" sz="1400" dirty="0" smtClean="0">
                          <a:hlinkClick r:id="rId3"/>
                        </a:rPr>
                        <a:t>http://www.etsi.org/technologies-clusters/technologies/nfv</a:t>
                      </a:r>
                      <a:endParaRPr lang="en-US" sz="1400" dirty="0" smtClean="0"/>
                    </a:p>
                    <a:p>
                      <a:pPr marL="285750" indent="-285750">
                        <a:buFont typeface="Arial"/>
                        <a:buChar char="•"/>
                      </a:pPr>
                      <a:endParaRPr lang="en-US" sz="1400" dirty="0" smtClean="0">
                        <a:hlinkClick r:id="rId4"/>
                      </a:endParaRPr>
                    </a:p>
                    <a:p>
                      <a:pPr marL="285750" indent="-285750">
                        <a:buFont typeface="Arial"/>
                        <a:buChar char="•"/>
                      </a:pPr>
                      <a:r>
                        <a:rPr lang="en-US" sz="1400" dirty="0" smtClean="0">
                          <a:hlinkClick r:id="rId5"/>
                        </a:rPr>
                        <a:t>www.openstack.org</a:t>
                      </a:r>
                      <a:endParaRPr lang="en-US" sz="1400" dirty="0" smtClean="0"/>
                    </a:p>
                    <a:p>
                      <a:pPr marL="0" indent="0">
                        <a:buFont typeface="Arial"/>
                        <a:buNone/>
                      </a:pPr>
                      <a:endParaRPr lang="en-US" sz="1400" dirty="0" smtClean="0">
                        <a:hlinkClick r:id="rId4"/>
                      </a:endParaRPr>
                    </a:p>
                    <a:p>
                      <a:pPr marL="285750" indent="-285750">
                        <a:buFont typeface="Arial"/>
                        <a:buChar char="•"/>
                      </a:pPr>
                      <a:r>
                        <a:rPr lang="en-US" sz="1400" dirty="0" smtClean="0">
                          <a:hlinkClick r:id="rId4"/>
                        </a:rPr>
                        <a:t>www.opendaylight.org</a:t>
                      </a:r>
                      <a:endParaRPr lang="en-US" sz="1400" dirty="0" smtClean="0"/>
                    </a:p>
                    <a:p>
                      <a:pPr marL="285750" indent="-285750">
                        <a:buFont typeface="Arial"/>
                        <a:buChar char="•"/>
                      </a:pPr>
                      <a:endParaRPr lang="en-US" sz="1400" dirty="0" smtClean="0">
                        <a:hlinkClick r:id="rId6"/>
                      </a:endParaRPr>
                    </a:p>
                    <a:p>
                      <a:pPr marL="285750" indent="-285750">
                        <a:buFont typeface="Arial"/>
                        <a:buChar char="•"/>
                      </a:pPr>
                      <a:r>
                        <a:rPr lang="en-US" sz="1400" dirty="0" smtClean="0">
                          <a:hlinkClick r:id="rId6"/>
                        </a:rPr>
                        <a:t>www.opennetworking.org</a:t>
                      </a:r>
                      <a:endParaRPr lang="en-US" sz="1400" dirty="0" smtClean="0"/>
                    </a:p>
                    <a:p>
                      <a:endParaRPr lang="en-US" sz="1600" dirty="0" smtClean="0"/>
                    </a:p>
                    <a:p>
                      <a:endParaRPr lang="en-US" sz="1600" dirty="0" smtClean="0"/>
                    </a:p>
                    <a:p>
                      <a:endParaRPr lang="en-US" sz="16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smtClean="0"/>
                    </a:p>
                  </a:txBody>
                  <a:tcP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txBody>
                  <a:tcPr>
                    <a:noFill/>
                  </a:tcPr>
                </a:tc>
              </a:tr>
            </a:tbl>
          </a:graphicData>
        </a:graphic>
      </p:graphicFrame>
      <p:pic>
        <p:nvPicPr>
          <p:cNvPr id="5" name="Picture 4"/>
          <p:cNvPicPr>
            <a:picLocks noChangeAspect="1"/>
          </p:cNvPicPr>
          <p:nvPr/>
        </p:nvPicPr>
        <p:blipFill>
          <a:blip r:embed="rId7"/>
          <a:stretch>
            <a:fillRect/>
          </a:stretch>
        </p:blipFill>
        <p:spPr>
          <a:xfrm>
            <a:off x="5507567" y="1070845"/>
            <a:ext cx="3456516" cy="702922"/>
          </a:xfrm>
          <a:prstGeom prst="rect">
            <a:avLst/>
          </a:prstGeom>
        </p:spPr>
      </p:pic>
      <p:pic>
        <p:nvPicPr>
          <p:cNvPr id="8" name="Picture 7"/>
          <p:cNvPicPr>
            <a:picLocks noChangeAspect="1"/>
          </p:cNvPicPr>
          <p:nvPr/>
        </p:nvPicPr>
        <p:blipFill>
          <a:blip r:embed="rId8"/>
          <a:stretch>
            <a:fillRect/>
          </a:stretch>
        </p:blipFill>
        <p:spPr>
          <a:xfrm>
            <a:off x="5549900" y="2350054"/>
            <a:ext cx="3361267" cy="733928"/>
          </a:xfrm>
          <a:prstGeom prst="rect">
            <a:avLst/>
          </a:prstGeom>
        </p:spPr>
      </p:pic>
      <p:pic>
        <p:nvPicPr>
          <p:cNvPr id="9" name="Picture 8"/>
          <p:cNvPicPr>
            <a:picLocks noChangeAspect="1"/>
          </p:cNvPicPr>
          <p:nvPr/>
        </p:nvPicPr>
        <p:blipFill>
          <a:blip r:embed="rId9"/>
          <a:stretch>
            <a:fillRect/>
          </a:stretch>
        </p:blipFill>
        <p:spPr>
          <a:xfrm>
            <a:off x="5577416" y="3543474"/>
            <a:ext cx="2984500" cy="700444"/>
          </a:xfrm>
          <a:prstGeom prst="rect">
            <a:avLst/>
          </a:prstGeom>
        </p:spPr>
      </p:pic>
    </p:spTree>
    <p:extLst>
      <p:ext uri="{BB962C8B-B14F-4D97-AF65-F5344CB8AC3E}">
        <p14:creationId xmlns:p14="http://schemas.microsoft.com/office/powerpoint/2010/main" val="301982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695823" y="3740151"/>
            <a:ext cx="8229600" cy="3394472"/>
          </a:xfrm>
          <a:prstGeom prst="rect">
            <a:avLst/>
          </a:prstGeom>
        </p:spPr>
        <p:txBody>
          <a:bodyPr/>
          <a:lstStyle>
            <a:lvl1pPr marL="342900" indent="-342900" algn="l" defTabSz="914400" rtl="0" eaLnBrk="1" latinLnBrk="0" hangingPunct="1">
              <a:spcBef>
                <a:spcPts val="1200"/>
              </a:spcBef>
              <a:buClr>
                <a:schemeClr val="tx2"/>
              </a:buClr>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ts val="1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7" name="Title 1"/>
          <p:cNvSpPr txBox="1">
            <a:spLocks/>
          </p:cNvSpPr>
          <p:nvPr/>
        </p:nvSpPr>
        <p:spPr>
          <a:xfrm>
            <a:off x="330759" y="224188"/>
            <a:ext cx="8453407" cy="651272"/>
          </a:xfrm>
          <a:prstGeom prst="rect">
            <a:avLst/>
          </a:prstGeom>
        </p:spPr>
        <p:txBody>
          <a:bodyPr/>
          <a:lst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a:lstStyle>
          <a:p>
            <a:pPr algn="ctr"/>
            <a:r>
              <a:rPr lang="en-US" dirty="0" smtClean="0">
                <a:solidFill>
                  <a:srgbClr val="000000"/>
                </a:solidFill>
              </a:rPr>
              <a:t>Thank you to the reviewers of this presentation</a:t>
            </a:r>
            <a:endParaRPr lang="en-US" dirty="0">
              <a:solidFill>
                <a:srgbClr val="00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693680285"/>
              </p:ext>
            </p:extLst>
          </p:nvPr>
        </p:nvGraphicFramePr>
        <p:xfrm>
          <a:off x="146046" y="1972733"/>
          <a:ext cx="8636001" cy="2217622"/>
        </p:xfrm>
        <a:graphic>
          <a:graphicData uri="http://schemas.openxmlformats.org/drawingml/2006/table">
            <a:tbl>
              <a:tblPr firstRow="1" bandRow="1">
                <a:tableStyleId>{2D5ABB26-0587-4C30-8999-92F81FD0307C}</a:tableStyleId>
              </a:tblPr>
              <a:tblGrid>
                <a:gridCol w="2937289"/>
                <a:gridCol w="2849356"/>
                <a:gridCol w="2849356"/>
              </a:tblGrid>
              <a:tr h="2217622">
                <a:tc>
                  <a:txBody>
                    <a:bodyPr/>
                    <a:lstStyle/>
                    <a:p>
                      <a:pPr algn="ctr"/>
                      <a:r>
                        <a:rPr lang="en-US" sz="1600" b="1" dirty="0" smtClean="0"/>
                        <a:t>Kevin</a:t>
                      </a:r>
                      <a:r>
                        <a:rPr lang="en-US" sz="1600" b="1" baseline="0" dirty="0" smtClean="0"/>
                        <a:t> Glavin</a:t>
                      </a:r>
                    </a:p>
                    <a:p>
                      <a:pPr algn="ctr"/>
                      <a:endParaRPr lang="en-US" sz="1600" baseline="0" dirty="0" smtClean="0"/>
                    </a:p>
                    <a:p>
                      <a:pPr algn="ctr"/>
                      <a:r>
                        <a:rPr lang="en-US" sz="1600" baseline="0" dirty="0" smtClean="0"/>
                        <a:t>Technical Director</a:t>
                      </a:r>
                    </a:p>
                    <a:p>
                      <a:pPr algn="ctr"/>
                      <a:endParaRPr lang="en-US" sz="1600" dirty="0" smtClean="0"/>
                    </a:p>
                    <a:p>
                      <a:pPr algn="ctr"/>
                      <a:endParaRPr lang="en-US" sz="1600"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t>Simone Morellato</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Technical</a:t>
                      </a:r>
                      <a:r>
                        <a:rPr lang="en-US" sz="1600" baseline="0" dirty="0" smtClean="0"/>
                        <a:t> Director</a:t>
                      </a:r>
                      <a:endParaRPr lang="en-US" sz="1600" dirty="0" smtClean="0"/>
                    </a:p>
                    <a:p>
                      <a:pPr marL="0" marR="0" indent="0" algn="ctr"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ctr" defTabSz="457200" rtl="0" eaLnBrk="1" fontAlgn="auto" latinLnBrk="0" hangingPunct="1">
                        <a:lnSpc>
                          <a:spcPct val="100000"/>
                        </a:lnSpc>
                        <a:spcBef>
                          <a:spcPts val="0"/>
                        </a:spcBef>
                        <a:spcAft>
                          <a:spcPts val="0"/>
                        </a:spcAft>
                        <a:buClrTx/>
                        <a:buSzTx/>
                        <a:buFontTx/>
                        <a:buNone/>
                        <a:tabLst/>
                        <a:defRPr/>
                      </a:pPr>
                      <a:endParaRPr lang="en-US" sz="1600" dirty="0" smtClean="0"/>
                    </a:p>
                  </a:txBody>
                  <a:tcP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t>Gianluca Mardente</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Senior Technical Leader</a:t>
                      </a:r>
                    </a:p>
                  </a:txBody>
                  <a:tcPr>
                    <a:noFill/>
                  </a:tcPr>
                </a:tc>
              </a:tr>
            </a:tbl>
          </a:graphicData>
        </a:graphic>
      </p:graphicFrame>
      <p:pic>
        <p:nvPicPr>
          <p:cNvPr id="2" name="Picture 1"/>
          <p:cNvPicPr>
            <a:picLocks noChangeAspect="1"/>
          </p:cNvPicPr>
          <p:nvPr/>
        </p:nvPicPr>
        <p:blipFill>
          <a:blip r:embed="rId2"/>
          <a:stretch>
            <a:fillRect/>
          </a:stretch>
        </p:blipFill>
        <p:spPr>
          <a:xfrm>
            <a:off x="3809995" y="3021981"/>
            <a:ext cx="1388531" cy="54079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594" y="3107273"/>
            <a:ext cx="1268663" cy="369010"/>
          </a:xfrm>
          <a:prstGeom prst="rect">
            <a:avLst/>
          </a:prstGeom>
        </p:spPr>
      </p:pic>
      <p:pic>
        <p:nvPicPr>
          <p:cNvPr id="3" name="Picture 2"/>
          <p:cNvPicPr>
            <a:picLocks noChangeAspect="1"/>
          </p:cNvPicPr>
          <p:nvPr/>
        </p:nvPicPr>
        <p:blipFill>
          <a:blip r:embed="rId4"/>
          <a:stretch>
            <a:fillRect/>
          </a:stretch>
        </p:blipFill>
        <p:spPr>
          <a:xfrm>
            <a:off x="6849527" y="2997201"/>
            <a:ext cx="1012975" cy="567266"/>
          </a:xfrm>
          <a:prstGeom prst="rect">
            <a:avLst/>
          </a:prstGeom>
        </p:spPr>
      </p:pic>
    </p:spTree>
    <p:extLst>
      <p:ext uri="{BB962C8B-B14F-4D97-AF65-F5344CB8AC3E}">
        <p14:creationId xmlns:p14="http://schemas.microsoft.com/office/powerpoint/2010/main" val="322028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0759" y="224188"/>
            <a:ext cx="8442823" cy="527229"/>
          </a:xfrm>
          <a:prstGeom prst="rect">
            <a:avLst/>
          </a:prstGeom>
          <a:noFill/>
        </p:spPr>
        <p:txBody>
          <a:bodyPr/>
          <a:lst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a:lstStyle>
          <a:p>
            <a:pPr algn="ctr"/>
            <a:r>
              <a:rPr lang="en-US" dirty="0" smtClean="0">
                <a:solidFill>
                  <a:srgbClr val="000000"/>
                </a:solidFill>
              </a:rPr>
              <a:t>Origin</a:t>
            </a:r>
            <a:endParaRPr lang="en-US" dirty="0">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520567"/>
              </p:ext>
            </p:extLst>
          </p:nvPr>
        </p:nvGraphicFramePr>
        <p:xfrm>
          <a:off x="264584" y="846718"/>
          <a:ext cx="8636000" cy="4131662"/>
        </p:xfrm>
        <a:graphic>
          <a:graphicData uri="http://schemas.openxmlformats.org/drawingml/2006/table">
            <a:tbl>
              <a:tblPr firstRow="1" bandRow="1">
                <a:tableStyleId>{2D5ABB26-0587-4C30-8999-92F81FD0307C}</a:tableStyleId>
              </a:tblPr>
              <a:tblGrid>
                <a:gridCol w="4318000"/>
                <a:gridCol w="4318000"/>
              </a:tblGrid>
              <a:tr h="317943">
                <a:tc>
                  <a:txBody>
                    <a:bodyPr/>
                    <a:lstStyle/>
                    <a:p>
                      <a:pPr algn="ctr"/>
                      <a:r>
                        <a:rPr lang="en-US" b="1" dirty="0" smtClean="0"/>
                        <a:t>SDN</a:t>
                      </a:r>
                      <a:endParaRPr lang="en-US" b="1" dirty="0"/>
                    </a:p>
                  </a:txBody>
                  <a:tcPr anchor="ctr">
                    <a:noFill/>
                  </a:tcPr>
                </a:tc>
                <a:tc>
                  <a:txBody>
                    <a:bodyPr/>
                    <a:lstStyle/>
                    <a:p>
                      <a:pPr algn="ctr"/>
                      <a:r>
                        <a:rPr lang="en-US" sz="2000" b="1" dirty="0" smtClean="0"/>
                        <a:t>NFV</a:t>
                      </a:r>
                      <a:endParaRPr lang="en-US" sz="2000" b="1" dirty="0"/>
                    </a:p>
                  </a:txBody>
                  <a:tcPr anchor="ctr">
                    <a:noFill/>
                  </a:tcPr>
                </a:tc>
              </a:tr>
              <a:tr h="245892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dirty="0" smtClean="0"/>
                    </a:p>
                  </a:txBody>
                  <a:tcPr anchor="ctr">
                    <a:noFill/>
                  </a:tcPr>
                </a:tc>
              </a:tr>
              <a:tr h="12765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Born on the Campus,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Matured in the Data Center</a:t>
                      </a:r>
                    </a:p>
                  </a:txBody>
                  <a:tcPr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Created by Service Providers</a:t>
                      </a:r>
                    </a:p>
                  </a:txBody>
                  <a:tcPr anchor="ctr">
                    <a:noFill/>
                  </a:tcPr>
                </a:tc>
              </a:tr>
            </a:tbl>
          </a:graphicData>
        </a:graphic>
      </p:graphicFrame>
      <p:pic>
        <p:nvPicPr>
          <p:cNvPr id="10" name="Picture 9"/>
          <p:cNvPicPr>
            <a:picLocks noChangeAspect="1"/>
          </p:cNvPicPr>
          <p:nvPr/>
        </p:nvPicPr>
        <p:blipFill>
          <a:blip r:embed="rId2"/>
          <a:stretch>
            <a:fillRect/>
          </a:stretch>
        </p:blipFill>
        <p:spPr>
          <a:xfrm>
            <a:off x="529167" y="1373581"/>
            <a:ext cx="3778250" cy="2548601"/>
          </a:xfrm>
          <a:prstGeom prst="rect">
            <a:avLst/>
          </a:prstGeom>
        </p:spPr>
      </p:pic>
      <p:pic>
        <p:nvPicPr>
          <p:cNvPr id="11" name="Picture 10"/>
          <p:cNvPicPr>
            <a:picLocks noChangeAspect="1"/>
          </p:cNvPicPr>
          <p:nvPr/>
        </p:nvPicPr>
        <p:blipFill>
          <a:blip r:embed="rId3"/>
          <a:stretch>
            <a:fillRect/>
          </a:stretch>
        </p:blipFill>
        <p:spPr>
          <a:xfrm>
            <a:off x="4910667" y="1373581"/>
            <a:ext cx="3813190" cy="2529416"/>
          </a:xfrm>
          <a:prstGeom prst="rect">
            <a:avLst/>
          </a:prstGeom>
        </p:spPr>
      </p:pic>
      <p:sp>
        <p:nvSpPr>
          <p:cNvPr id="8" name="Rectangle 7"/>
          <p:cNvSpPr/>
          <p:nvPr/>
        </p:nvSpPr>
        <p:spPr>
          <a:xfrm>
            <a:off x="0" y="4928056"/>
            <a:ext cx="8763000" cy="215444"/>
          </a:xfrm>
          <a:prstGeom prst="rect">
            <a:avLst/>
          </a:prstGeom>
        </p:spPr>
        <p:txBody>
          <a:bodyPr wrap="square">
            <a:spAutoFit/>
          </a:bodyPr>
          <a:lstStyle/>
          <a:p>
            <a:r>
              <a:rPr lang="en-US" sz="800" dirty="0" smtClean="0"/>
              <a:t>http</a:t>
            </a:r>
            <a:r>
              <a:rPr lang="en-US" sz="800" dirty="0"/>
              <a:t>://</a:t>
            </a:r>
            <a:r>
              <a:rPr lang="en-US" sz="800" dirty="0"/>
              <a:t>www.sdncentral.com</a:t>
            </a:r>
            <a:r>
              <a:rPr lang="en-US" sz="800" dirty="0"/>
              <a:t>/technology/nfv-and-sdn-</a:t>
            </a:r>
            <a:r>
              <a:rPr lang="en-US" sz="800" dirty="0"/>
              <a:t>whats</a:t>
            </a:r>
            <a:r>
              <a:rPr lang="en-US" sz="800" dirty="0"/>
              <a:t>-the-difference/2013/03/</a:t>
            </a:r>
          </a:p>
        </p:txBody>
      </p:sp>
    </p:spTree>
    <p:extLst>
      <p:ext uri="{BB962C8B-B14F-4D97-AF65-F5344CB8AC3E}">
        <p14:creationId xmlns:p14="http://schemas.microsoft.com/office/powerpoint/2010/main" val="321403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0759" y="224188"/>
            <a:ext cx="8442823" cy="527229"/>
          </a:xfrm>
          <a:prstGeom prst="rect">
            <a:avLst/>
          </a:prstGeom>
          <a:noFill/>
        </p:spPr>
        <p:txBody>
          <a:bodyPr/>
          <a:lst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a:lstStyle>
          <a:p>
            <a:pPr algn="ctr"/>
            <a:r>
              <a:rPr lang="en-US" dirty="0" smtClean="0">
                <a:solidFill>
                  <a:srgbClr val="000000"/>
                </a:solidFill>
              </a:rPr>
              <a:t>Ambassadors</a:t>
            </a:r>
            <a:endParaRPr lang="en-US" dirty="0">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90482969"/>
              </p:ext>
            </p:extLst>
          </p:nvPr>
        </p:nvGraphicFramePr>
        <p:xfrm>
          <a:off x="264584" y="846718"/>
          <a:ext cx="8636000" cy="4131662"/>
        </p:xfrm>
        <a:graphic>
          <a:graphicData uri="http://schemas.openxmlformats.org/drawingml/2006/table">
            <a:tbl>
              <a:tblPr firstRow="1" bandRow="1">
                <a:tableStyleId>{2D5ABB26-0587-4C30-8999-92F81FD0307C}</a:tableStyleId>
              </a:tblPr>
              <a:tblGrid>
                <a:gridCol w="4318000"/>
                <a:gridCol w="4318000"/>
              </a:tblGrid>
              <a:tr h="317943">
                <a:tc>
                  <a:txBody>
                    <a:bodyPr/>
                    <a:lstStyle/>
                    <a:p>
                      <a:pPr algn="ctr"/>
                      <a:r>
                        <a:rPr lang="en-US" b="1" dirty="0" smtClean="0"/>
                        <a:t>SDN</a:t>
                      </a:r>
                      <a:endParaRPr lang="en-US" b="1" dirty="0"/>
                    </a:p>
                  </a:txBody>
                  <a:tcPr anchor="ctr">
                    <a:noFill/>
                  </a:tcPr>
                </a:tc>
                <a:tc>
                  <a:txBody>
                    <a:bodyPr/>
                    <a:lstStyle/>
                    <a:p>
                      <a:pPr algn="ctr"/>
                      <a:r>
                        <a:rPr lang="en-US" sz="2000" b="1" dirty="0" smtClean="0"/>
                        <a:t>NFV</a:t>
                      </a:r>
                      <a:endParaRPr lang="en-US" sz="2000" b="1" dirty="0"/>
                    </a:p>
                  </a:txBody>
                  <a:tcPr anchor="ctr">
                    <a:noFill/>
                  </a:tcPr>
                </a:tc>
              </a:tr>
              <a:tr h="245892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dirty="0" smtClean="0"/>
                    </a:p>
                  </a:txBody>
                  <a:tcPr anchor="ctr">
                    <a:noFill/>
                  </a:tcPr>
                </a:tc>
              </a:tr>
              <a:tr h="12765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i="1" dirty="0" smtClean="0"/>
                        <a:t>“Think of it as a general language or an instruction set that lets me write a control program for the network rather than having to rewrite all of code on each individual router</a:t>
                      </a:r>
                      <a:r>
                        <a:rPr lang="en-US" sz="1400" i="1" dirty="0" smtClean="0"/>
                        <a:t>”</a:t>
                      </a:r>
                      <a:endParaRPr lang="en-US" sz="1400" i="1" dirty="0" smtClean="0"/>
                    </a:p>
                    <a:p>
                      <a:pPr marL="0" marR="0" indent="0" algn="l" defTabSz="914400" rtl="0" eaLnBrk="1" fontAlgn="auto" latinLnBrk="0" hangingPunct="1">
                        <a:lnSpc>
                          <a:spcPct val="150000"/>
                        </a:lnSpc>
                        <a:spcBef>
                          <a:spcPts val="0"/>
                        </a:spcBef>
                        <a:spcAft>
                          <a:spcPts val="0"/>
                        </a:spcAft>
                        <a:buClrTx/>
                        <a:buSzTx/>
                        <a:buFontTx/>
                        <a:buNone/>
                        <a:tabLst/>
                        <a:defRPr/>
                      </a:pPr>
                      <a:r>
                        <a:rPr lang="en-US" sz="1400" dirty="0" smtClean="0"/>
                        <a:t>Scott Shenker, Professor at</a:t>
                      </a:r>
                      <a:r>
                        <a:rPr lang="en-US" sz="1400" baseline="0" dirty="0" smtClean="0"/>
                        <a:t> </a:t>
                      </a:r>
                      <a:r>
                        <a:rPr lang="en-US" sz="1400" dirty="0" smtClean="0"/>
                        <a:t>UC Berkley</a:t>
                      </a:r>
                    </a:p>
                  </a:txBody>
                  <a:tcPr>
                    <a:noFill/>
                  </a:tcPr>
                </a:tc>
                <a:tc>
                  <a:txBody>
                    <a:bodyPr/>
                    <a:lstStyle/>
                    <a:p>
                      <a:r>
                        <a:rPr lang="en-US" sz="1400" i="1" dirty="0" smtClean="0"/>
                        <a:t>“NFV will have a tremendous impact. It means we'll rebuild all telecom networks from how they are built today. When it's done, it will give a major benefit.”</a:t>
                      </a:r>
                      <a:endParaRPr lang="en-US" sz="1400" dirty="0" smtClean="0"/>
                    </a:p>
                    <a:p>
                      <a:endParaRPr lang="en-US" sz="1400" dirty="0" smtClean="0"/>
                    </a:p>
                    <a:p>
                      <a:pPr>
                        <a:lnSpc>
                          <a:spcPct val="150000"/>
                        </a:lnSpc>
                      </a:pPr>
                      <a:r>
                        <a:rPr lang="en-US" sz="1400" dirty="0" smtClean="0"/>
                        <a:t>Johan Wibergh, Networks Head at Ericsson</a:t>
                      </a:r>
                    </a:p>
                  </a:txBody>
                  <a:tcPr>
                    <a:noFill/>
                  </a:tcPr>
                </a:tc>
              </a:tr>
            </a:tbl>
          </a:graphicData>
        </a:graphic>
      </p:graphicFrame>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26000" y="1368424"/>
            <a:ext cx="3784600" cy="212883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9779" y="1358900"/>
            <a:ext cx="3815643" cy="2146300"/>
          </a:xfrm>
          <a:prstGeom prst="rect">
            <a:avLst/>
          </a:prstGeom>
        </p:spPr>
      </p:pic>
    </p:spTree>
    <p:extLst>
      <p:ext uri="{BB962C8B-B14F-4D97-AF65-F5344CB8AC3E}">
        <p14:creationId xmlns:p14="http://schemas.microsoft.com/office/powerpoint/2010/main" val="242607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0759" y="224188"/>
            <a:ext cx="8442823" cy="527229"/>
          </a:xfrm>
          <a:prstGeom prst="rect">
            <a:avLst/>
          </a:prstGeom>
          <a:noFill/>
        </p:spPr>
        <p:txBody>
          <a:bodyPr/>
          <a:lst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a:lstStyle>
          <a:p>
            <a:pPr algn="ctr"/>
            <a:r>
              <a:rPr lang="en-US" dirty="0" smtClean="0">
                <a:solidFill>
                  <a:srgbClr val="000000"/>
                </a:solidFill>
              </a:rPr>
              <a:t>Applicability</a:t>
            </a:r>
            <a:endParaRPr lang="en-US" dirty="0">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91291073"/>
              </p:ext>
            </p:extLst>
          </p:nvPr>
        </p:nvGraphicFramePr>
        <p:xfrm>
          <a:off x="264584" y="846718"/>
          <a:ext cx="8636000" cy="4165802"/>
        </p:xfrm>
        <a:graphic>
          <a:graphicData uri="http://schemas.openxmlformats.org/drawingml/2006/table">
            <a:tbl>
              <a:tblPr firstRow="1" bandRow="1">
                <a:tableStyleId>{2D5ABB26-0587-4C30-8999-92F81FD0307C}</a:tableStyleId>
              </a:tblPr>
              <a:tblGrid>
                <a:gridCol w="4318000"/>
                <a:gridCol w="4318000"/>
              </a:tblGrid>
              <a:tr h="317943">
                <a:tc>
                  <a:txBody>
                    <a:bodyPr/>
                    <a:lstStyle/>
                    <a:p>
                      <a:pPr algn="ctr"/>
                      <a:r>
                        <a:rPr lang="en-US" b="1" dirty="0" smtClean="0"/>
                        <a:t>SDN</a:t>
                      </a:r>
                      <a:endParaRPr lang="en-US" b="1" dirty="0"/>
                    </a:p>
                  </a:txBody>
                  <a:tcPr anchor="ctr">
                    <a:noFill/>
                  </a:tcPr>
                </a:tc>
                <a:tc>
                  <a:txBody>
                    <a:bodyPr/>
                    <a:lstStyle/>
                    <a:p>
                      <a:pPr algn="ctr"/>
                      <a:r>
                        <a:rPr lang="en-US" sz="2000" b="1" dirty="0" smtClean="0"/>
                        <a:t>NFV</a:t>
                      </a:r>
                      <a:endParaRPr lang="en-US" sz="2000" b="1" dirty="0"/>
                    </a:p>
                  </a:txBody>
                  <a:tcPr anchor="ctr">
                    <a:noFill/>
                  </a:tcPr>
                </a:tc>
              </a:tr>
              <a:tr h="245892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dirty="0" smtClean="0"/>
                    </a:p>
                  </a:txBody>
                  <a:tcPr anchor="ctr">
                    <a:noFill/>
                  </a:tcPr>
                </a:tc>
              </a:tr>
              <a:tr h="1276500">
                <a:tc>
                  <a:txBody>
                    <a:bodyPr/>
                    <a:lstStyle/>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sz="1600" dirty="0" smtClean="0"/>
                        <a:t>Optimize network infrastructure such as Ethernet switches, routers and wireless access points</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sz="1600" dirty="0" smtClean="0"/>
                        <a:t>OSI Layer 2-3</a:t>
                      </a:r>
                    </a:p>
                  </a:txBody>
                  <a:tcPr anchor="ctr">
                    <a:noFill/>
                  </a:tcPr>
                </a:tc>
                <a:tc>
                  <a:txBody>
                    <a:bodyPr/>
                    <a:lstStyle/>
                    <a:p>
                      <a:pPr marL="285750" lvl="0" indent="-285750">
                        <a:buFont typeface="Arial"/>
                        <a:buChar char="•"/>
                      </a:pPr>
                      <a:r>
                        <a:rPr lang="en-US" sz="1600" b="0" dirty="0" smtClean="0">
                          <a:latin typeface="+mn-lt"/>
                          <a:cs typeface="Arial"/>
                        </a:rPr>
                        <a:t>Optimize deployment of network functions </a:t>
                      </a:r>
                      <a:r>
                        <a:rPr lang="en-US" sz="1600" b="0" baseline="0" dirty="0" smtClean="0">
                          <a:latin typeface="+mn-lt"/>
                          <a:cs typeface="Arial"/>
                        </a:rPr>
                        <a:t>such as: load balancer, firewall, WAN optimization controller, deep packet inspection etc.</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lang="en-US" sz="1600" b="0" baseline="0" dirty="0" smtClean="0">
                          <a:latin typeface="+mn-lt"/>
                          <a:cs typeface="Arial"/>
                        </a:rPr>
                        <a:t>OSI Layer 4-7</a:t>
                      </a:r>
                      <a:endParaRPr lang="en-US" sz="1600" b="0" dirty="0" smtClean="0">
                        <a:latin typeface="+mn-lt"/>
                        <a:cs typeface="Arial"/>
                      </a:endParaRPr>
                    </a:p>
                  </a:txBody>
                  <a:tcPr anchor="ctr">
                    <a:noFill/>
                  </a:tcPr>
                </a:tc>
              </a:tr>
            </a:tbl>
          </a:graphicData>
        </a:graphic>
      </p:graphicFrame>
      <p:pic>
        <p:nvPicPr>
          <p:cNvPr id="2" name="Picture 1"/>
          <p:cNvPicPr>
            <a:picLocks noChangeAspect="1"/>
          </p:cNvPicPr>
          <p:nvPr/>
        </p:nvPicPr>
        <p:blipFill>
          <a:blip r:embed="rId2"/>
          <a:stretch>
            <a:fillRect/>
          </a:stretch>
        </p:blipFill>
        <p:spPr>
          <a:xfrm>
            <a:off x="905933" y="1390726"/>
            <a:ext cx="2893483" cy="2281689"/>
          </a:xfrm>
          <a:prstGeom prst="rect">
            <a:avLst/>
          </a:prstGeom>
        </p:spPr>
      </p:pic>
      <p:pic>
        <p:nvPicPr>
          <p:cNvPr id="5" name="Picture 4"/>
          <p:cNvPicPr>
            <a:picLocks noChangeAspect="1"/>
          </p:cNvPicPr>
          <p:nvPr/>
        </p:nvPicPr>
        <p:blipFill>
          <a:blip r:embed="rId2"/>
          <a:stretch>
            <a:fillRect/>
          </a:stretch>
        </p:blipFill>
        <p:spPr>
          <a:xfrm>
            <a:off x="5238750" y="1390726"/>
            <a:ext cx="2893483" cy="2281689"/>
          </a:xfrm>
          <a:prstGeom prst="rect">
            <a:avLst/>
          </a:prstGeom>
        </p:spPr>
      </p:pic>
      <p:sp>
        <p:nvSpPr>
          <p:cNvPr id="8" name="Rectangle 7"/>
          <p:cNvSpPr/>
          <p:nvPr/>
        </p:nvSpPr>
        <p:spPr>
          <a:xfrm>
            <a:off x="518584" y="2656416"/>
            <a:ext cx="3788833" cy="656167"/>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787901" y="1411816"/>
            <a:ext cx="3788833" cy="125518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170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0759" y="224188"/>
            <a:ext cx="8442823" cy="527229"/>
          </a:xfrm>
          <a:prstGeom prst="rect">
            <a:avLst/>
          </a:prstGeom>
          <a:noFill/>
        </p:spPr>
        <p:txBody>
          <a:bodyPr/>
          <a:lst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a:lstStyle>
          <a:p>
            <a:pPr algn="ctr"/>
            <a:r>
              <a:rPr lang="en-US" dirty="0" smtClean="0">
                <a:solidFill>
                  <a:srgbClr val="000000"/>
                </a:solidFill>
              </a:rPr>
              <a:t>Analogies</a:t>
            </a:r>
            <a:endParaRPr lang="en-US" dirty="0">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60232190"/>
              </p:ext>
            </p:extLst>
          </p:nvPr>
        </p:nvGraphicFramePr>
        <p:xfrm>
          <a:off x="264584" y="805011"/>
          <a:ext cx="8636000" cy="3779520"/>
        </p:xfrm>
        <a:graphic>
          <a:graphicData uri="http://schemas.openxmlformats.org/drawingml/2006/table">
            <a:tbl>
              <a:tblPr firstRow="1" bandRow="1">
                <a:tableStyleId>{2D5ABB26-0587-4C30-8999-92F81FD0307C}</a:tableStyleId>
              </a:tblPr>
              <a:tblGrid>
                <a:gridCol w="3189816"/>
                <a:gridCol w="5446184"/>
              </a:tblGrid>
              <a:tr h="382020">
                <a:tc>
                  <a:txBody>
                    <a:bodyPr/>
                    <a:lstStyle/>
                    <a:p>
                      <a:pPr algn="ctr"/>
                      <a:r>
                        <a:rPr lang="en-US" b="1" dirty="0" smtClean="0"/>
                        <a:t>From:</a:t>
                      </a:r>
                    </a:p>
                    <a:p>
                      <a:pPr algn="ctr"/>
                      <a:endParaRPr lang="en-US" b="1" dirty="0"/>
                    </a:p>
                  </a:txBody>
                  <a:tcPr anchor="ctr">
                    <a:noFill/>
                  </a:tcPr>
                </a:tc>
                <a:tc>
                  <a:txBody>
                    <a:bodyPr/>
                    <a:lstStyle/>
                    <a:p>
                      <a:pPr algn="ctr"/>
                      <a:r>
                        <a:rPr lang="en-US" sz="2000" b="1" dirty="0" smtClean="0"/>
                        <a:t>To:</a:t>
                      </a:r>
                    </a:p>
                    <a:p>
                      <a:pPr algn="ctr"/>
                      <a:endParaRPr lang="en-US" sz="2000" b="1" dirty="0"/>
                    </a:p>
                  </a:txBody>
                  <a:tcPr anchor="ctr">
                    <a:noFill/>
                  </a:tcPr>
                </a:tc>
              </a:tr>
              <a:tr h="2556597">
                <a:tc>
                  <a:txBody>
                    <a:bodyPr/>
                    <a:lstStyle/>
                    <a:p>
                      <a:pPr marL="0" indent="0">
                        <a:buFont typeface="Arial"/>
                        <a:buNone/>
                      </a:pPr>
                      <a:endParaRPr lang="en-US" sz="1400" b="0" dirty="0" smtClean="0">
                        <a:latin typeface="Arial"/>
                        <a:cs typeface="Arial"/>
                      </a:endParaRPr>
                    </a:p>
                    <a:p>
                      <a:pPr marL="0" indent="0">
                        <a:buFont typeface="Arial"/>
                        <a:buNone/>
                      </a:pPr>
                      <a:r>
                        <a:rPr lang="en-US" sz="1400" b="0" dirty="0" smtClean="0">
                          <a:latin typeface="Arial"/>
                          <a:cs typeface="Arial"/>
                        </a:rPr>
                        <a:t>C programming </a:t>
                      </a:r>
                      <a:r>
                        <a:rPr lang="en-US" sz="1400" b="0" dirty="0" smtClean="0">
                          <a:latin typeface="Arial"/>
                          <a:cs typeface="Arial"/>
                        </a:rPr>
                        <a:t>language </a:t>
                      </a:r>
                      <a:r>
                        <a:rPr lang="en-US" sz="1400" b="0" baseline="0" dirty="0" smtClean="0">
                          <a:latin typeface="Arial"/>
                          <a:cs typeface="Arial"/>
                        </a:rPr>
                        <a:t>and thinking </a:t>
                      </a:r>
                      <a:r>
                        <a:rPr lang="en-US" sz="1400" b="0" baseline="0" dirty="0" smtClean="0">
                          <a:latin typeface="Arial"/>
                          <a:cs typeface="Arial"/>
                        </a:rPr>
                        <a:t>about how the machine works</a:t>
                      </a:r>
                      <a:endParaRPr lang="en-US" sz="1400" b="0" dirty="0" smtClean="0">
                        <a:latin typeface="Arial"/>
                        <a:cs typeface="Arial"/>
                      </a:endParaRPr>
                    </a:p>
                    <a:p>
                      <a:pPr marL="0" indent="0">
                        <a:buFont typeface="Arial"/>
                        <a:buNone/>
                      </a:pPr>
                      <a:endParaRPr lang="en-US" sz="1400" b="0" dirty="0" smtClean="0">
                        <a:latin typeface="Arial"/>
                        <a:cs typeface="Arial"/>
                      </a:endParaRPr>
                    </a:p>
                    <a:p>
                      <a:pPr marL="0" indent="0">
                        <a:buFont typeface="Arial"/>
                        <a:buNone/>
                      </a:pPr>
                      <a:endParaRPr lang="en-US" sz="1400" b="0" dirty="0" smtClean="0">
                        <a:latin typeface="Arial"/>
                        <a:cs typeface="Arial"/>
                      </a:endParaRPr>
                    </a:p>
                    <a:p>
                      <a:pPr marL="0" indent="0">
                        <a:buFont typeface="Arial"/>
                        <a:buNone/>
                      </a:pPr>
                      <a:r>
                        <a:rPr lang="en-US" sz="1400" b="0" baseline="0" dirty="0" smtClean="0">
                          <a:latin typeface="Arial"/>
                          <a:cs typeface="Arial"/>
                        </a:rPr>
                        <a:t>Distributed intelligence using complex protocols and purpose-built network devices, manipulated via low level configuration files and CLI</a:t>
                      </a:r>
                    </a:p>
                    <a:p>
                      <a:pPr marL="0" indent="0">
                        <a:buFont typeface="Arial"/>
                        <a:buNone/>
                      </a:pPr>
                      <a:endParaRPr lang="en-US" sz="1400" b="0" baseline="0" dirty="0" smtClean="0">
                        <a:latin typeface="Arial"/>
                        <a:cs typeface="Arial"/>
                      </a:endParaRPr>
                    </a:p>
                    <a:p>
                      <a:pPr marL="0" indent="0">
                        <a:buFont typeface="Arial"/>
                        <a:buNone/>
                      </a:pPr>
                      <a:endParaRPr lang="en-US" sz="1400" b="0" baseline="0" dirty="0" smtClean="0">
                        <a:latin typeface="Arial"/>
                        <a:cs typeface="Arial"/>
                      </a:endParaRPr>
                    </a:p>
                    <a:p>
                      <a:pPr marL="0" indent="0">
                        <a:buFont typeface="Arial"/>
                        <a:buNone/>
                      </a:pPr>
                      <a:r>
                        <a:rPr lang="en-US" sz="1400" b="0" baseline="0" dirty="0" smtClean="0">
                          <a:latin typeface="Arial"/>
                          <a:cs typeface="Arial"/>
                        </a:rPr>
                        <a:t>Dedicated appliances configured by an on-site engineer</a:t>
                      </a:r>
                      <a:endParaRPr lang="en-US" sz="1400" b="0" dirty="0" smtClean="0">
                        <a:latin typeface="Arial"/>
                        <a:cs typeface="Arial"/>
                      </a:endParaRPr>
                    </a:p>
                  </a:txBody>
                  <a:tcPr>
                    <a:noFill/>
                  </a:tcPr>
                </a:tc>
                <a:tc>
                  <a:txBody>
                    <a:bodyPr/>
                    <a:lstStyle/>
                    <a:p>
                      <a:pPr marL="914400" lvl="2" indent="0">
                        <a:buFont typeface="Arial"/>
                        <a:buNone/>
                      </a:pPr>
                      <a:endParaRPr lang="en-US" sz="1400" b="0" dirty="0" smtClean="0">
                        <a:latin typeface="Arial"/>
                        <a:cs typeface="Arial"/>
                      </a:endParaRPr>
                    </a:p>
                    <a:p>
                      <a:pPr marL="1828800" lvl="4" indent="0">
                        <a:buFont typeface="Arial"/>
                        <a:buNone/>
                      </a:pPr>
                      <a:r>
                        <a:rPr lang="en-US" sz="1400" b="0" dirty="0" smtClean="0">
                          <a:latin typeface="Arial"/>
                          <a:cs typeface="Arial"/>
                        </a:rPr>
                        <a:t>C+</a:t>
                      </a:r>
                      <a:r>
                        <a:rPr lang="en-US" sz="1400" b="0" dirty="0" smtClean="0">
                          <a:latin typeface="Arial"/>
                          <a:cs typeface="Arial"/>
                        </a:rPr>
                        <a:t>+ and</a:t>
                      </a:r>
                      <a:r>
                        <a:rPr lang="en-US" sz="1400" b="0" baseline="0" dirty="0" smtClean="0">
                          <a:latin typeface="Arial"/>
                          <a:cs typeface="Arial"/>
                        </a:rPr>
                        <a:t> focusing </a:t>
                      </a:r>
                      <a:r>
                        <a:rPr lang="en-US" sz="1400" b="0" baseline="0" dirty="0" smtClean="0">
                          <a:latin typeface="Arial"/>
                          <a:cs typeface="Arial"/>
                        </a:rPr>
                        <a:t>on the problem you’re trying to solve</a:t>
                      </a:r>
                    </a:p>
                    <a:p>
                      <a:pPr marL="914400" lvl="2" indent="0">
                        <a:buFont typeface="Arial"/>
                        <a:buNone/>
                      </a:pPr>
                      <a:endParaRPr lang="en-US" sz="1400" b="0" baseline="0" dirty="0" smtClean="0">
                        <a:latin typeface="Arial"/>
                        <a:cs typeface="Arial"/>
                      </a:endParaRPr>
                    </a:p>
                    <a:p>
                      <a:pPr marL="914400" lvl="2" indent="0">
                        <a:buFont typeface="Arial"/>
                        <a:buNone/>
                      </a:pPr>
                      <a:endParaRPr lang="en-US" sz="1400" b="0" baseline="0" dirty="0" smtClean="0">
                        <a:latin typeface="Arial"/>
                        <a:cs typeface="Arial"/>
                      </a:endParaRPr>
                    </a:p>
                    <a:p>
                      <a:pPr marL="1828800" lvl="4" indent="0">
                        <a:buFont typeface="Arial"/>
                        <a:buNone/>
                      </a:pPr>
                      <a:endParaRPr lang="en-US" sz="1400" b="0" baseline="0" dirty="0" smtClean="0">
                        <a:latin typeface="Arial"/>
                        <a:cs typeface="Arial"/>
                      </a:endParaRPr>
                    </a:p>
                    <a:p>
                      <a:pPr marL="1828800" lvl="4" indent="0">
                        <a:buFont typeface="Arial"/>
                        <a:buNone/>
                      </a:pPr>
                      <a:r>
                        <a:rPr lang="en-US" sz="1400" b="0" baseline="0" dirty="0" smtClean="0">
                          <a:latin typeface="Arial"/>
                          <a:cs typeface="Arial"/>
                        </a:rPr>
                        <a:t>Intelligence centralized in a controller that manages commodity devices manipulated via high level policies and configurations</a:t>
                      </a:r>
                    </a:p>
                    <a:p>
                      <a:pPr marL="914400" lvl="2" indent="0">
                        <a:buFont typeface="Arial"/>
                        <a:buNone/>
                      </a:pPr>
                      <a:endParaRPr lang="en-US" sz="1400" b="0" baseline="0" dirty="0" smtClean="0">
                        <a:latin typeface="Arial"/>
                        <a:cs typeface="Arial"/>
                      </a:endParaRPr>
                    </a:p>
                    <a:p>
                      <a:pPr marL="914400" lvl="2" indent="0">
                        <a:buFont typeface="Arial"/>
                        <a:buNone/>
                      </a:pPr>
                      <a:endParaRPr lang="en-US" sz="1400" b="0" baseline="0" dirty="0" smtClean="0">
                        <a:latin typeface="Arial"/>
                        <a:cs typeface="Arial"/>
                      </a:endParaRPr>
                    </a:p>
                    <a:p>
                      <a:pPr marL="914400" lvl="2" indent="0">
                        <a:buFont typeface="Arial"/>
                        <a:buNone/>
                      </a:pPr>
                      <a:endParaRPr lang="en-US" sz="1400" b="0" baseline="0" dirty="0" smtClean="0">
                        <a:latin typeface="Arial"/>
                        <a:cs typeface="Arial"/>
                      </a:endParaRPr>
                    </a:p>
                    <a:p>
                      <a:pPr marL="1828800" lvl="4" indent="0">
                        <a:buFont typeface="Arial"/>
                        <a:buNone/>
                      </a:pPr>
                      <a:r>
                        <a:rPr lang="en-US" sz="1400" b="0" baseline="0" dirty="0" smtClean="0">
                          <a:latin typeface="Arial"/>
                          <a:cs typeface="Arial"/>
                        </a:rPr>
                        <a:t>Virtual devices configured remotely and  provisioned instantly</a:t>
                      </a:r>
                    </a:p>
                  </a:txBody>
                  <a:tcPr>
                    <a:noFill/>
                  </a:tcPr>
                </a:tc>
              </a:tr>
            </a:tbl>
          </a:graphicData>
        </a:graphic>
      </p:graphicFrame>
      <p:sp>
        <p:nvSpPr>
          <p:cNvPr id="2" name="Right Arrow 1"/>
          <p:cNvSpPr/>
          <p:nvPr/>
        </p:nvSpPr>
        <p:spPr>
          <a:xfrm>
            <a:off x="3683008" y="1981218"/>
            <a:ext cx="1210733" cy="279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ight Arrow 7"/>
          <p:cNvSpPr/>
          <p:nvPr/>
        </p:nvSpPr>
        <p:spPr>
          <a:xfrm>
            <a:off x="3683008" y="2988747"/>
            <a:ext cx="1210733" cy="279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ight Arrow 8"/>
          <p:cNvSpPr/>
          <p:nvPr/>
        </p:nvSpPr>
        <p:spPr>
          <a:xfrm>
            <a:off x="3708408" y="4250282"/>
            <a:ext cx="1210733" cy="279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p:nvPr/>
        </p:nvSpPr>
        <p:spPr>
          <a:xfrm>
            <a:off x="3883804" y="2691894"/>
            <a:ext cx="672029" cy="369332"/>
          </a:xfrm>
          <a:prstGeom prst="rect">
            <a:avLst/>
          </a:prstGeom>
        </p:spPr>
        <p:txBody>
          <a:bodyPr wrap="none">
            <a:spAutoFit/>
          </a:bodyPr>
          <a:lstStyle/>
          <a:p>
            <a:r>
              <a:rPr lang="en-US" b="1" dirty="0" smtClean="0">
                <a:cs typeface="Arial"/>
              </a:rPr>
              <a:t>SDN</a:t>
            </a:r>
            <a:endParaRPr lang="en-US" dirty="0"/>
          </a:p>
        </p:txBody>
      </p:sp>
      <p:sp>
        <p:nvSpPr>
          <p:cNvPr id="4" name="Rectangle 3"/>
          <p:cNvSpPr/>
          <p:nvPr/>
        </p:nvSpPr>
        <p:spPr>
          <a:xfrm>
            <a:off x="3909204" y="3961897"/>
            <a:ext cx="671979" cy="369332"/>
          </a:xfrm>
          <a:prstGeom prst="rect">
            <a:avLst/>
          </a:prstGeom>
        </p:spPr>
        <p:txBody>
          <a:bodyPr wrap="none">
            <a:spAutoFit/>
          </a:bodyPr>
          <a:lstStyle/>
          <a:p>
            <a:r>
              <a:rPr lang="en-US" b="1" dirty="0" smtClean="0">
                <a:cs typeface="Arial"/>
              </a:rPr>
              <a:t>NFV</a:t>
            </a:r>
            <a:endParaRPr lang="en-US" dirty="0"/>
          </a:p>
        </p:txBody>
      </p:sp>
      <p:sp>
        <p:nvSpPr>
          <p:cNvPr id="10" name="Rectangle 9"/>
          <p:cNvSpPr/>
          <p:nvPr/>
        </p:nvSpPr>
        <p:spPr>
          <a:xfrm>
            <a:off x="3465122" y="1579678"/>
            <a:ext cx="1581018" cy="461665"/>
          </a:xfrm>
          <a:prstGeom prst="rect">
            <a:avLst/>
          </a:prstGeom>
        </p:spPr>
        <p:txBody>
          <a:bodyPr wrap="square">
            <a:spAutoFit/>
          </a:bodyPr>
          <a:lstStyle/>
          <a:p>
            <a:pPr algn="ctr"/>
            <a:r>
              <a:rPr lang="en-US" sz="1200" b="1" dirty="0">
                <a:cs typeface="Arial"/>
              </a:rPr>
              <a:t>Object Oriented Design</a:t>
            </a:r>
          </a:p>
        </p:txBody>
      </p:sp>
    </p:spTree>
    <p:extLst>
      <p:ext uri="{BB962C8B-B14F-4D97-AF65-F5344CB8AC3E}">
        <p14:creationId xmlns:p14="http://schemas.microsoft.com/office/powerpoint/2010/main" val="159475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0759" y="224188"/>
            <a:ext cx="8442823" cy="527229"/>
          </a:xfrm>
          <a:prstGeom prst="rect">
            <a:avLst/>
          </a:prstGeom>
          <a:noFill/>
        </p:spPr>
        <p:txBody>
          <a:bodyPr/>
          <a:lst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a:lstStyle>
          <a:p>
            <a:pPr algn="ctr"/>
            <a:r>
              <a:rPr lang="en-US" dirty="0" smtClean="0">
                <a:solidFill>
                  <a:srgbClr val="000000"/>
                </a:solidFill>
              </a:rPr>
              <a:t>Benefits</a:t>
            </a:r>
            <a:endParaRPr lang="en-US" dirty="0">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67785657"/>
              </p:ext>
            </p:extLst>
          </p:nvPr>
        </p:nvGraphicFramePr>
        <p:xfrm>
          <a:off x="264584" y="846718"/>
          <a:ext cx="8636000" cy="3261360"/>
        </p:xfrm>
        <a:graphic>
          <a:graphicData uri="http://schemas.openxmlformats.org/drawingml/2006/table">
            <a:tbl>
              <a:tblPr firstRow="1" bandRow="1">
                <a:tableStyleId>{2D5ABB26-0587-4C30-8999-92F81FD0307C}</a:tableStyleId>
              </a:tblPr>
              <a:tblGrid>
                <a:gridCol w="4318000"/>
                <a:gridCol w="4318000"/>
              </a:tblGrid>
              <a:tr h="317943">
                <a:tc>
                  <a:txBody>
                    <a:bodyPr/>
                    <a:lstStyle/>
                    <a:p>
                      <a:pPr algn="ctr"/>
                      <a:r>
                        <a:rPr lang="en-US" b="1" dirty="0" smtClean="0"/>
                        <a:t>SDN</a:t>
                      </a:r>
                      <a:endParaRPr lang="en-US" b="1" dirty="0"/>
                    </a:p>
                  </a:txBody>
                  <a:tcPr anchor="ctr">
                    <a:noFill/>
                  </a:tcPr>
                </a:tc>
                <a:tc>
                  <a:txBody>
                    <a:bodyPr/>
                    <a:lstStyle/>
                    <a:p>
                      <a:pPr algn="ctr"/>
                      <a:r>
                        <a:rPr lang="en-US" sz="2000" b="1" dirty="0" smtClean="0"/>
                        <a:t>NFV</a:t>
                      </a:r>
                      <a:endParaRPr lang="en-US" sz="2000" b="1" dirty="0"/>
                    </a:p>
                  </a:txBody>
                  <a:tcPr anchor="ctr">
                    <a:noFill/>
                  </a:tcPr>
                </a:tc>
              </a:tr>
              <a:tr h="1276500">
                <a:tc>
                  <a:txBody>
                    <a:bodyPr/>
                    <a:lstStyle/>
                    <a:p>
                      <a:pPr marL="285750" indent="-285750">
                        <a:buFont typeface="Arial"/>
                        <a:buChar char="•"/>
                      </a:pPr>
                      <a:r>
                        <a:rPr lang="en-US" sz="1400" b="0" dirty="0" smtClean="0">
                          <a:latin typeface="Arial"/>
                          <a:cs typeface="Arial"/>
                        </a:rPr>
                        <a:t>Simplify configuration as the entire</a:t>
                      </a:r>
                      <a:r>
                        <a:rPr lang="en-US" sz="1400" b="0" baseline="0" dirty="0" smtClean="0">
                          <a:latin typeface="Arial"/>
                          <a:cs typeface="Arial"/>
                        </a:rPr>
                        <a:t> network, often comprised of thousands of physical routers, switches etc. from different vendors, can be programmed with a single API</a:t>
                      </a:r>
                      <a:endParaRPr lang="en-US" sz="1400" b="0" dirty="0" smtClean="0">
                        <a:latin typeface="Arial"/>
                        <a:cs typeface="Arial"/>
                      </a:endParaRPr>
                    </a:p>
                    <a:p>
                      <a:pPr marL="285750" indent="-285750">
                        <a:buFont typeface="Arial"/>
                        <a:buChar char="•"/>
                      </a:pPr>
                      <a:endParaRPr lang="en-US" sz="1400" b="0" dirty="0" smtClean="0">
                        <a:latin typeface="Arial"/>
                        <a:cs typeface="Arial"/>
                      </a:endParaRPr>
                    </a:p>
                    <a:p>
                      <a:pPr marL="285750" indent="-285750">
                        <a:buFont typeface="Arial"/>
                        <a:buChar char="•"/>
                      </a:pPr>
                      <a:r>
                        <a:rPr lang="en-US" sz="1400" b="0" dirty="0" smtClean="0">
                          <a:latin typeface="Arial"/>
                          <a:cs typeface="Arial"/>
                        </a:rPr>
                        <a:t>Simplify operations </a:t>
                      </a:r>
                      <a:r>
                        <a:rPr lang="en-US" sz="1400" b="0" dirty="0" smtClean="0">
                          <a:solidFill>
                            <a:srgbClr val="000000"/>
                          </a:solidFill>
                          <a:latin typeface="Arial"/>
                          <a:cs typeface="Arial"/>
                        </a:rPr>
                        <a:t>as the</a:t>
                      </a:r>
                      <a:r>
                        <a:rPr lang="en-US" sz="1400" b="0" baseline="0" dirty="0" smtClean="0">
                          <a:solidFill>
                            <a:srgbClr val="000000"/>
                          </a:solidFill>
                          <a:latin typeface="Arial"/>
                          <a:cs typeface="Arial"/>
                        </a:rPr>
                        <a:t> entire network is now reduced to a single switch from an application or a policy control function perspective</a:t>
                      </a:r>
                    </a:p>
                    <a:p>
                      <a:pPr marL="285750" indent="-285750">
                        <a:buFont typeface="Arial"/>
                        <a:buChar char="•"/>
                      </a:pPr>
                      <a:endParaRPr lang="en-US" sz="1400" b="0" baseline="0" dirty="0" smtClean="0">
                        <a:solidFill>
                          <a:srgbClr val="000000"/>
                        </a:solidFill>
                        <a:latin typeface="Arial"/>
                        <a:cs typeface="Arial"/>
                      </a:endParaRPr>
                    </a:p>
                    <a:p>
                      <a:pPr marL="285750" indent="-285750">
                        <a:buFont typeface="Arial"/>
                        <a:buChar char="•"/>
                      </a:pPr>
                      <a:r>
                        <a:rPr lang="en-US" sz="1400" b="0" baseline="0" dirty="0" smtClean="0">
                          <a:solidFill>
                            <a:srgbClr val="000000"/>
                          </a:solidFill>
                          <a:latin typeface="Arial"/>
                          <a:cs typeface="Arial"/>
                        </a:rPr>
                        <a:t>Reduce cost of the network as expensive, feature-rich switches and routers are no longer needed</a:t>
                      </a:r>
                    </a:p>
                  </a:txBody>
                  <a:tcPr>
                    <a:noFill/>
                  </a:tcPr>
                </a:tc>
                <a:tc>
                  <a:txBody>
                    <a:bodyPr/>
                    <a:lstStyle/>
                    <a:p>
                      <a:pPr marL="285750" indent="-285750">
                        <a:buFont typeface="Arial"/>
                        <a:buChar char="•"/>
                      </a:pPr>
                      <a:r>
                        <a:rPr lang="en-US" sz="1400" b="0" dirty="0" smtClean="0">
                          <a:latin typeface="Arial"/>
                          <a:cs typeface="Arial"/>
                        </a:rPr>
                        <a:t>Accelerate </a:t>
                      </a:r>
                      <a:r>
                        <a:rPr lang="en-US" sz="1400" b="0" baseline="0" dirty="0" smtClean="0">
                          <a:latin typeface="Arial"/>
                          <a:cs typeface="Arial"/>
                        </a:rPr>
                        <a:t>time-to-market of new </a:t>
                      </a:r>
                      <a:r>
                        <a:rPr lang="en-US" sz="1400" b="0" baseline="0" dirty="0" smtClean="0">
                          <a:latin typeface="Arial"/>
                          <a:cs typeface="Arial"/>
                        </a:rPr>
                        <a:t>services as application-level changes will no longer require hardware</a:t>
                      </a:r>
                      <a:r>
                        <a:rPr lang="en-US" sz="1400" b="0" baseline="0" dirty="0" smtClean="0">
                          <a:latin typeface="Arial"/>
                          <a:cs typeface="Arial"/>
                        </a:rPr>
                        <a:t>-level modifications</a:t>
                      </a:r>
                    </a:p>
                    <a:p>
                      <a:pPr marL="285750" indent="-285750">
                        <a:buFont typeface="Arial"/>
                        <a:buChar char="•"/>
                      </a:pPr>
                      <a:endParaRPr lang="en-US" sz="1400" b="0" baseline="0" dirty="0" smtClean="0">
                        <a:latin typeface="Arial"/>
                        <a:cs typeface="Arial"/>
                      </a:endParaRPr>
                    </a:p>
                    <a:p>
                      <a:pPr marL="285750" indent="-285750">
                        <a:buFont typeface="Arial"/>
                        <a:buChar char="•"/>
                      </a:pPr>
                      <a:endParaRPr lang="en-US" sz="1400" b="0" baseline="0" dirty="0" smtClean="0">
                        <a:latin typeface="Arial"/>
                        <a:cs typeface="Arial"/>
                      </a:endParaRP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sz="1400" b="0" baseline="0" dirty="0" smtClean="0">
                          <a:latin typeface="+mn-lt"/>
                          <a:cs typeface="Arial"/>
                        </a:rPr>
                        <a:t>Simplify the process of procurement, design, integration and maintenance of the infrastructure as it is now heavily standardized</a:t>
                      </a:r>
                      <a:endParaRPr lang="en-US" sz="1400" b="0" dirty="0" smtClean="0">
                        <a:latin typeface="+mn-lt"/>
                        <a:cs typeface="Arial"/>
                      </a:endParaRPr>
                    </a:p>
                    <a:p>
                      <a:pPr marL="285750" indent="-285750">
                        <a:buFont typeface="Arial"/>
                        <a:buChar char="•"/>
                      </a:pPr>
                      <a:endParaRPr lang="en-US" sz="1400" b="0" baseline="0" dirty="0" smtClean="0">
                        <a:latin typeface="Arial"/>
                        <a:cs typeface="Arial"/>
                      </a:endParaRPr>
                    </a:p>
                    <a:p>
                      <a:pPr marL="285750" indent="-285750">
                        <a:buFont typeface="Arial"/>
                        <a:buChar char="•"/>
                      </a:pPr>
                      <a:r>
                        <a:rPr lang="en-US" sz="1400" b="0" baseline="0" dirty="0" smtClean="0">
                          <a:latin typeface="Arial"/>
                          <a:cs typeface="Arial"/>
                        </a:rPr>
                        <a:t>Increase </a:t>
                      </a:r>
                      <a:r>
                        <a:rPr lang="en-US" sz="1400" b="0" baseline="0" dirty="0" smtClean="0">
                          <a:latin typeface="Arial"/>
                          <a:cs typeface="Arial"/>
                        </a:rPr>
                        <a:t>agility/scalability by dynamically allocating hardware level capacity to the network functions needed at a given </a:t>
                      </a:r>
                      <a:r>
                        <a:rPr lang="en-US" sz="1400" b="0" baseline="0" dirty="0" smtClean="0">
                          <a:latin typeface="Arial"/>
                          <a:cs typeface="Arial"/>
                        </a:rPr>
                        <a:t>time</a:t>
                      </a:r>
                    </a:p>
                    <a:p>
                      <a:pPr marL="285750" indent="-285750">
                        <a:buFont typeface="Arial"/>
                        <a:buChar char="•"/>
                      </a:pPr>
                      <a:endParaRPr lang="en-US" sz="1400" b="0" baseline="0" dirty="0" smtClean="0">
                        <a:latin typeface="Arial"/>
                        <a:cs typeface="Arial"/>
                      </a:endParaRPr>
                    </a:p>
                  </a:txBody>
                  <a:tcPr>
                    <a:noFill/>
                  </a:tcPr>
                </a:tc>
              </a:tr>
            </a:tbl>
          </a:graphicData>
        </a:graphic>
      </p:graphicFrame>
      <p:sp>
        <p:nvSpPr>
          <p:cNvPr id="10" name="TextBox 9"/>
          <p:cNvSpPr txBox="1"/>
          <p:nvPr/>
        </p:nvSpPr>
        <p:spPr>
          <a:xfrm>
            <a:off x="0" y="4804946"/>
            <a:ext cx="3685624" cy="338554"/>
          </a:xfrm>
          <a:prstGeom prst="rect">
            <a:avLst/>
          </a:prstGeom>
          <a:noFill/>
        </p:spPr>
        <p:txBody>
          <a:bodyPr wrap="none" rtlCol="0">
            <a:spAutoFit/>
          </a:bodyPr>
          <a:lstStyle/>
          <a:p>
            <a:r>
              <a:rPr lang="en-US" sz="800" dirty="0" smtClean="0">
                <a:latin typeface="Arial"/>
                <a:cs typeface="Arial"/>
              </a:rPr>
              <a:t>SDN: </a:t>
            </a:r>
            <a:r>
              <a:rPr lang="en-US" sz="800" dirty="0" smtClean="0">
                <a:latin typeface="Arial"/>
                <a:cs typeface="Arial"/>
                <a:hlinkClick r:id="rId2"/>
              </a:rPr>
              <a:t>https</a:t>
            </a:r>
            <a:r>
              <a:rPr lang="en-US" sz="800" dirty="0">
                <a:latin typeface="Arial"/>
                <a:cs typeface="Arial"/>
                <a:hlinkClick r:id="rId2"/>
              </a:rPr>
              <a:t>://www.opennetworking.org/sdn-resources/sdn-library/</a:t>
            </a:r>
            <a:r>
              <a:rPr lang="en-US" sz="800" dirty="0" smtClean="0">
                <a:latin typeface="Arial"/>
                <a:cs typeface="Arial"/>
                <a:hlinkClick r:id="rId2"/>
              </a:rPr>
              <a:t>whitepapers</a:t>
            </a:r>
            <a:endParaRPr lang="en-US" sz="800" dirty="0" smtClean="0">
              <a:latin typeface="Arial"/>
              <a:cs typeface="Arial"/>
            </a:endParaRPr>
          </a:p>
          <a:p>
            <a:r>
              <a:rPr lang="en-US" sz="800" dirty="0" smtClean="0">
                <a:latin typeface="Arial"/>
                <a:cs typeface="Arial"/>
              </a:rPr>
              <a:t>NFV</a:t>
            </a:r>
            <a:r>
              <a:rPr lang="en-US" sz="800" dirty="0">
                <a:latin typeface="Arial"/>
                <a:cs typeface="Arial"/>
              </a:rPr>
              <a:t>: </a:t>
            </a:r>
            <a:r>
              <a:rPr lang="en-US" sz="800" dirty="0">
                <a:latin typeface="Arial"/>
                <a:cs typeface="Arial"/>
                <a:hlinkClick r:id="rId3"/>
              </a:rPr>
              <a:t>http://portal.etsi.org/NFV/</a:t>
            </a:r>
            <a:r>
              <a:rPr lang="en-US" sz="800" dirty="0" smtClean="0">
                <a:latin typeface="Arial"/>
                <a:cs typeface="Arial"/>
                <a:hlinkClick r:id="rId3"/>
              </a:rPr>
              <a:t>NFV_White_Paper.pdf</a:t>
            </a:r>
            <a:endParaRPr lang="en-US" sz="800" dirty="0" smtClean="0">
              <a:latin typeface="Arial"/>
              <a:cs typeface="Arial"/>
            </a:endParaRPr>
          </a:p>
        </p:txBody>
      </p:sp>
    </p:spTree>
    <p:extLst>
      <p:ext uri="{BB962C8B-B14F-4D97-AF65-F5344CB8AC3E}">
        <p14:creationId xmlns:p14="http://schemas.microsoft.com/office/powerpoint/2010/main" val="103417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0759" y="224188"/>
            <a:ext cx="8442823" cy="527229"/>
          </a:xfrm>
          <a:prstGeom prst="rect">
            <a:avLst/>
          </a:prstGeom>
          <a:noFill/>
        </p:spPr>
        <p:txBody>
          <a:bodyPr/>
          <a:lst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a:lstStyle>
          <a:p>
            <a:pPr algn="ctr"/>
            <a:r>
              <a:rPr lang="en-US" dirty="0" smtClean="0">
                <a:solidFill>
                  <a:srgbClr val="000000"/>
                </a:solidFill>
              </a:rPr>
              <a:t>Industry Standards</a:t>
            </a:r>
            <a:endParaRPr lang="en-US" dirty="0">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823633335"/>
              </p:ext>
            </p:extLst>
          </p:nvPr>
        </p:nvGraphicFramePr>
        <p:xfrm>
          <a:off x="264584" y="846718"/>
          <a:ext cx="8636000" cy="4131662"/>
        </p:xfrm>
        <a:graphic>
          <a:graphicData uri="http://schemas.openxmlformats.org/drawingml/2006/table">
            <a:tbl>
              <a:tblPr firstRow="1" bandRow="1">
                <a:tableStyleId>{2D5ABB26-0587-4C30-8999-92F81FD0307C}</a:tableStyleId>
              </a:tblPr>
              <a:tblGrid>
                <a:gridCol w="4318000"/>
                <a:gridCol w="4318000"/>
              </a:tblGrid>
              <a:tr h="317943">
                <a:tc>
                  <a:txBody>
                    <a:bodyPr/>
                    <a:lstStyle/>
                    <a:p>
                      <a:pPr algn="ctr"/>
                      <a:r>
                        <a:rPr lang="en-US" b="1" dirty="0" smtClean="0"/>
                        <a:t>SDN</a:t>
                      </a:r>
                      <a:endParaRPr lang="en-US" b="1" dirty="0"/>
                    </a:p>
                  </a:txBody>
                  <a:tcPr anchor="ctr">
                    <a:noFill/>
                  </a:tcPr>
                </a:tc>
                <a:tc>
                  <a:txBody>
                    <a:bodyPr/>
                    <a:lstStyle/>
                    <a:p>
                      <a:pPr algn="ctr"/>
                      <a:r>
                        <a:rPr lang="en-US" sz="2000" b="1" dirty="0" smtClean="0"/>
                        <a:t>NFV</a:t>
                      </a:r>
                      <a:endParaRPr lang="en-US" sz="2000" b="1" dirty="0"/>
                    </a:p>
                  </a:txBody>
                  <a:tcPr anchor="ctr">
                    <a:noFill/>
                  </a:tcPr>
                </a:tc>
              </a:tr>
              <a:tr h="245892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p>
                  </a:txBody>
                  <a:tcPr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dirty="0" smtClean="0"/>
                    </a:p>
                  </a:txBody>
                  <a:tcPr anchor="ctr">
                    <a:noFill/>
                  </a:tcPr>
                </a:tc>
              </a:tr>
              <a:tr h="1276500">
                <a:tc>
                  <a:txBody>
                    <a:bodyPr/>
                    <a:lstStyle/>
                    <a:p>
                      <a:pPr algn="ctr"/>
                      <a:r>
                        <a:rPr lang="en-US" sz="1600" b="0" dirty="0" smtClean="0">
                          <a:latin typeface="Arial"/>
                          <a:cs typeface="Arial"/>
                        </a:rPr>
                        <a:t>Open Networking Foundation (ONF)</a:t>
                      </a:r>
                    </a:p>
                    <a:p>
                      <a:pPr algn="ctr"/>
                      <a:endParaRPr lang="en-US" sz="1600" b="0" dirty="0">
                        <a:latin typeface="Arial"/>
                        <a:cs typeface="Arial"/>
                      </a:endParaRPr>
                    </a:p>
                  </a:txBody>
                  <a:tcP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smtClean="0">
                          <a:latin typeface="Arial"/>
                          <a:cs typeface="Arial"/>
                        </a:rPr>
                        <a:t>European Telecommunications Standards Institute</a:t>
                      </a:r>
                      <a:r>
                        <a:rPr lang="en-US" sz="1600" b="0" baseline="0" dirty="0" smtClean="0">
                          <a:latin typeface="Arial"/>
                          <a:cs typeface="Arial"/>
                        </a:rPr>
                        <a:t> </a:t>
                      </a:r>
                      <a:r>
                        <a:rPr lang="en-US" sz="1600" b="0" dirty="0" smtClean="0">
                          <a:latin typeface="Arial"/>
                          <a:cs typeface="Arial"/>
                        </a:rPr>
                        <a:t>(ETSI)</a:t>
                      </a:r>
                      <a:endParaRPr lang="en-US" sz="1600" b="0" baseline="0" dirty="0" smtClean="0">
                        <a:latin typeface="Arial"/>
                        <a:cs typeface="Arial"/>
                      </a:endParaRPr>
                    </a:p>
                  </a:txBody>
                  <a:tcPr>
                    <a:noFill/>
                  </a:tcPr>
                </a:tc>
              </a:tr>
            </a:tbl>
          </a:graphicData>
        </a:graphic>
      </p:graphicFrame>
      <p:pic>
        <p:nvPicPr>
          <p:cNvPr id="3" name="Picture 2"/>
          <p:cNvPicPr>
            <a:picLocks noChangeAspect="1"/>
          </p:cNvPicPr>
          <p:nvPr/>
        </p:nvPicPr>
        <p:blipFill>
          <a:blip r:embed="rId2"/>
          <a:stretch>
            <a:fillRect/>
          </a:stretch>
        </p:blipFill>
        <p:spPr>
          <a:xfrm>
            <a:off x="1145116" y="1435100"/>
            <a:ext cx="3276600" cy="1765300"/>
          </a:xfrm>
          <a:prstGeom prst="rect">
            <a:avLst/>
          </a:prstGeom>
        </p:spPr>
      </p:pic>
      <p:sp>
        <p:nvSpPr>
          <p:cNvPr id="4" name="Rectangle 3"/>
          <p:cNvSpPr/>
          <p:nvPr/>
        </p:nvSpPr>
        <p:spPr>
          <a:xfrm>
            <a:off x="1363393" y="4503750"/>
            <a:ext cx="1904037" cy="276999"/>
          </a:xfrm>
          <a:prstGeom prst="rect">
            <a:avLst/>
          </a:prstGeom>
        </p:spPr>
        <p:txBody>
          <a:bodyPr wrap="none">
            <a:spAutoFit/>
          </a:bodyPr>
          <a:lstStyle/>
          <a:p>
            <a:r>
              <a:rPr lang="en-US" sz="1200" dirty="0">
                <a:solidFill>
                  <a:srgbClr val="0000FF"/>
                </a:solidFill>
              </a:rPr>
              <a:t>www.opennetworking.org</a:t>
            </a:r>
          </a:p>
        </p:txBody>
      </p:sp>
      <p:sp>
        <p:nvSpPr>
          <p:cNvPr id="10" name="Rectangle 9"/>
          <p:cNvSpPr/>
          <p:nvPr/>
        </p:nvSpPr>
        <p:spPr>
          <a:xfrm>
            <a:off x="4677833" y="4502835"/>
            <a:ext cx="4116917" cy="276999"/>
          </a:xfrm>
          <a:prstGeom prst="rect">
            <a:avLst/>
          </a:prstGeom>
        </p:spPr>
        <p:txBody>
          <a:bodyPr wrap="square">
            <a:spAutoFit/>
          </a:bodyPr>
          <a:lstStyle/>
          <a:p>
            <a:r>
              <a:rPr lang="en-US" sz="1200" dirty="0">
                <a:solidFill>
                  <a:srgbClr val="0000FF"/>
                </a:solidFill>
              </a:rPr>
              <a:t>http://</a:t>
            </a:r>
            <a:r>
              <a:rPr lang="en-US" sz="1200" dirty="0">
                <a:solidFill>
                  <a:srgbClr val="0000FF"/>
                </a:solidFill>
              </a:rPr>
              <a:t>www.etsi.org</a:t>
            </a:r>
            <a:r>
              <a:rPr lang="en-US" sz="1200" dirty="0">
                <a:solidFill>
                  <a:srgbClr val="0000FF"/>
                </a:solidFill>
              </a:rPr>
              <a:t>/technologies-clusters/technologies/nfv</a:t>
            </a:r>
          </a:p>
        </p:txBody>
      </p:sp>
      <p:pic>
        <p:nvPicPr>
          <p:cNvPr id="11" name="Picture 10"/>
          <p:cNvPicPr>
            <a:picLocks noChangeAspect="1"/>
          </p:cNvPicPr>
          <p:nvPr/>
        </p:nvPicPr>
        <p:blipFill>
          <a:blip r:embed="rId3"/>
          <a:stretch>
            <a:fillRect/>
          </a:stretch>
        </p:blipFill>
        <p:spPr>
          <a:xfrm>
            <a:off x="5577414" y="1558661"/>
            <a:ext cx="2264833" cy="1557073"/>
          </a:xfrm>
          <a:prstGeom prst="rect">
            <a:avLst/>
          </a:prstGeom>
        </p:spPr>
      </p:pic>
    </p:spTree>
    <p:extLst>
      <p:ext uri="{BB962C8B-B14F-4D97-AF65-F5344CB8AC3E}">
        <p14:creationId xmlns:p14="http://schemas.microsoft.com/office/powerpoint/2010/main" val="273514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5825073" y="1701786"/>
            <a:ext cx="2768597" cy="1380068"/>
          </a:xfrm>
          <a:prstGeom prst="rect">
            <a:avLst/>
          </a:prstGeom>
          <a:solidFill>
            <a:schemeClr val="bg2">
              <a:lumMod val="20000"/>
              <a:lumOff val="80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9" name="Straight Connector 148"/>
          <p:cNvCxnSpPr/>
          <p:nvPr/>
        </p:nvCxnSpPr>
        <p:spPr>
          <a:xfrm flipH="1">
            <a:off x="6350393" y="2836320"/>
            <a:ext cx="1955414" cy="25396"/>
          </a:xfrm>
          <a:prstGeom prst="line">
            <a:avLst/>
          </a:prstGeom>
          <a:ln>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6430596" y="1420349"/>
            <a:ext cx="4078" cy="840237"/>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6472932" y="1378014"/>
            <a:ext cx="770464" cy="8465"/>
          </a:xfrm>
          <a:prstGeom prst="line">
            <a:avLst/>
          </a:prstGeom>
          <a:ln>
            <a:solidFill>
              <a:srgbClr val="00FF00"/>
            </a:solidFill>
            <a:prstDash val="sysDash"/>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2286014" y="2878653"/>
            <a:ext cx="8841" cy="516468"/>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3005681" y="2853253"/>
            <a:ext cx="8841" cy="516468"/>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3708414" y="2819386"/>
            <a:ext cx="8841" cy="516468"/>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1549414" y="2819386"/>
            <a:ext cx="8841" cy="516468"/>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sp>
        <p:nvSpPr>
          <p:cNvPr id="28" name="Rounded Rectangle 27"/>
          <p:cNvSpPr/>
          <p:nvPr/>
        </p:nvSpPr>
        <p:spPr>
          <a:xfrm>
            <a:off x="347139" y="1202266"/>
            <a:ext cx="3835400" cy="2675460"/>
          </a:xfrm>
          <a:prstGeom prst="roundRect">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p>
        </p:txBody>
      </p:sp>
      <p:cxnSp>
        <p:nvCxnSpPr>
          <p:cNvPr id="144" name="Straight Connector 143"/>
          <p:cNvCxnSpPr/>
          <p:nvPr/>
        </p:nvCxnSpPr>
        <p:spPr>
          <a:xfrm flipH="1">
            <a:off x="2286388" y="709148"/>
            <a:ext cx="334214" cy="543904"/>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2620602" y="709148"/>
            <a:ext cx="368520" cy="535436"/>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flipH="1">
            <a:off x="2286388" y="776884"/>
            <a:ext cx="334214" cy="543904"/>
          </a:xfrm>
          <a:prstGeom prst="line">
            <a:avLst/>
          </a:prstGeom>
          <a:ln>
            <a:solidFill>
              <a:srgbClr val="00FF00"/>
            </a:solidFill>
            <a:prstDash val="sysDash"/>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2620602" y="776884"/>
            <a:ext cx="368520" cy="535436"/>
          </a:xfrm>
          <a:prstGeom prst="line">
            <a:avLst/>
          </a:prstGeom>
          <a:ln>
            <a:solidFill>
              <a:srgbClr val="00FF00"/>
            </a:solidFill>
            <a:prstDash val="sysDash"/>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112" idx="2"/>
            <a:endCxn id="71" idx="0"/>
          </p:cNvCxnSpPr>
          <p:nvPr/>
        </p:nvCxnSpPr>
        <p:spPr>
          <a:xfrm flipH="1">
            <a:off x="1583653" y="2190819"/>
            <a:ext cx="1053881" cy="501568"/>
          </a:xfrm>
          <a:prstGeom prst="line">
            <a:avLst/>
          </a:prstGeom>
          <a:ln w="12700" cmpd="sng">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a:stCxn id="112" idx="2"/>
            <a:endCxn id="110" idx="0"/>
          </p:cNvCxnSpPr>
          <p:nvPr/>
        </p:nvCxnSpPr>
        <p:spPr>
          <a:xfrm>
            <a:off x="2637534" y="2190819"/>
            <a:ext cx="1079724" cy="467698"/>
          </a:xfrm>
          <a:prstGeom prst="line">
            <a:avLst/>
          </a:prstGeom>
          <a:ln w="12700" cmpd="sng">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txBox="1">
            <a:spLocks/>
          </p:cNvSpPr>
          <p:nvPr/>
        </p:nvSpPr>
        <p:spPr>
          <a:xfrm>
            <a:off x="330759" y="224188"/>
            <a:ext cx="8453407" cy="651272"/>
          </a:xfrm>
          <a:prstGeom prst="rect">
            <a:avLst/>
          </a:prstGeom>
        </p:spPr>
        <p:txBody>
          <a:bodyPr/>
          <a:lstStyle>
            <a:lvl1pPr algn="l" defTabSz="914400" rtl="0" eaLnBrk="1" latinLnBrk="0" hangingPunct="1">
              <a:lnSpc>
                <a:spcPts val="2500"/>
              </a:lnSpc>
              <a:spcBef>
                <a:spcPct val="0"/>
              </a:spcBef>
              <a:buNone/>
              <a:defRPr sz="2600" b="1" kern="1200">
                <a:solidFill>
                  <a:schemeClr val="bg1"/>
                </a:solidFill>
                <a:latin typeface="Arial" pitchFamily="34" charset="0"/>
                <a:ea typeface="+mj-ea"/>
                <a:cs typeface="Arial" pitchFamily="34" charset="0"/>
              </a:defRPr>
            </a:lvl1pPr>
          </a:lstStyle>
          <a:p>
            <a:r>
              <a:rPr lang="en-US" dirty="0" smtClean="0">
                <a:solidFill>
                  <a:srgbClr val="000000"/>
                </a:solidFill>
              </a:rPr>
              <a:t>SDN transformation in the Data Center</a:t>
            </a:r>
            <a:endParaRPr lang="en-US" dirty="0">
              <a:solidFill>
                <a:srgbClr val="000000"/>
              </a:solidFill>
            </a:endParaRPr>
          </a:p>
        </p:txBody>
      </p:sp>
      <p:sp>
        <p:nvSpPr>
          <p:cNvPr id="16" name="TextBox 15"/>
          <p:cNvSpPr txBox="1"/>
          <p:nvPr/>
        </p:nvSpPr>
        <p:spPr>
          <a:xfrm rot="16200000">
            <a:off x="-206790" y="2348178"/>
            <a:ext cx="895518" cy="246221"/>
          </a:xfrm>
          <a:prstGeom prst="rect">
            <a:avLst/>
          </a:prstGeom>
          <a:noFill/>
        </p:spPr>
        <p:txBody>
          <a:bodyPr wrap="square" rtlCol="0">
            <a:spAutoFit/>
          </a:bodyPr>
          <a:lstStyle/>
          <a:p>
            <a:r>
              <a:rPr lang="en-US" sz="1000" b="1" dirty="0" smtClean="0">
                <a:solidFill>
                  <a:srgbClr val="9E9E9E"/>
                </a:solidFill>
              </a:rPr>
              <a:t>Data Center</a:t>
            </a:r>
            <a:endParaRPr lang="en-US" sz="1000" b="1" dirty="0">
              <a:solidFill>
                <a:srgbClr val="9E9E9E"/>
              </a:solidFill>
            </a:endParaRPr>
          </a:p>
        </p:txBody>
      </p:sp>
      <p:sp>
        <p:nvSpPr>
          <p:cNvPr id="27" name="Text Box 15"/>
          <p:cNvSpPr txBox="1">
            <a:spLocks noChangeArrowheads="1"/>
          </p:cNvSpPr>
          <p:nvPr/>
        </p:nvSpPr>
        <p:spPr bwMode="auto">
          <a:xfrm>
            <a:off x="749305" y="1198020"/>
            <a:ext cx="850899" cy="400110"/>
          </a:xfrm>
          <a:prstGeom prst="rect">
            <a:avLst/>
          </a:prstGeom>
          <a:noFill/>
          <a:ln w="9525">
            <a:noFill/>
            <a:miter lim="800000"/>
            <a:headEnd/>
            <a:tailEnd/>
          </a:ln>
        </p:spPr>
        <p:txBody>
          <a:bodyPr wrap="square">
            <a:spAutoFit/>
          </a:bodyPr>
          <a:lstStyle/>
          <a:p>
            <a:r>
              <a:rPr lang="en-US" sz="1000" b="1" dirty="0" smtClean="0"/>
              <a:t>Core</a:t>
            </a:r>
            <a:r>
              <a:rPr lang="en-US" sz="1000" b="1" dirty="0"/>
              <a:t> </a:t>
            </a:r>
            <a:r>
              <a:rPr lang="en-US" sz="1000" b="1" dirty="0" smtClean="0"/>
              <a:t>Routers</a:t>
            </a:r>
          </a:p>
        </p:txBody>
      </p:sp>
      <p:pic>
        <p:nvPicPr>
          <p:cNvPr id="34" name="Picture 8" descr="icon_clou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16673" y="702728"/>
            <a:ext cx="1016000" cy="385581"/>
          </a:xfrm>
          <a:prstGeom prst="rect">
            <a:avLst/>
          </a:prstGeom>
          <a:noFill/>
          <a:ln w="9525">
            <a:noFill/>
            <a:miter lim="800000"/>
            <a:headEnd/>
            <a:tailEnd/>
          </a:ln>
        </p:spPr>
      </p:pic>
      <p:sp>
        <p:nvSpPr>
          <p:cNvPr id="69" name="Rectangle 68"/>
          <p:cNvSpPr/>
          <p:nvPr/>
        </p:nvSpPr>
        <p:spPr>
          <a:xfrm>
            <a:off x="372542" y="3875771"/>
            <a:ext cx="4030133" cy="1015663"/>
          </a:xfrm>
          <a:prstGeom prst="rect">
            <a:avLst/>
          </a:prstGeom>
        </p:spPr>
        <p:txBody>
          <a:bodyPr wrap="square">
            <a:spAutoFit/>
          </a:bodyPr>
          <a:lstStyle/>
          <a:p>
            <a:pPr defTabSz="457200">
              <a:defRPr/>
            </a:pPr>
            <a:r>
              <a:rPr lang="en-US" sz="1200" dirty="0">
                <a:cs typeface="Arial"/>
              </a:rPr>
              <a:t>In a classical router or </a:t>
            </a:r>
            <a:r>
              <a:rPr lang="en-US" sz="1200" dirty="0" smtClean="0">
                <a:cs typeface="Arial"/>
              </a:rPr>
              <a:t>switch architecture, </a:t>
            </a:r>
            <a:r>
              <a:rPr lang="en-US" sz="1200" dirty="0">
                <a:cs typeface="Arial"/>
              </a:rPr>
              <a:t>the </a:t>
            </a:r>
            <a:r>
              <a:rPr lang="en-US" sz="1200" dirty="0" smtClean="0">
                <a:cs typeface="Arial"/>
              </a:rPr>
              <a:t>packet </a:t>
            </a:r>
            <a:r>
              <a:rPr lang="en-US" sz="1200" dirty="0">
                <a:cs typeface="Arial"/>
              </a:rPr>
              <a:t>forwarding (data path) and the high level routing decisions (control path) occur on the same device. </a:t>
            </a:r>
            <a:r>
              <a:rPr lang="en-US" sz="1200" dirty="0" smtClean="0">
                <a:cs typeface="Arial"/>
              </a:rPr>
              <a:t>The routing protocol engine programs forwarding decisions on the local device, i.e. router, using OSPF or BGP.</a:t>
            </a:r>
            <a:endParaRPr lang="en-US" sz="1200" dirty="0">
              <a:cs typeface="Arial"/>
            </a:endParaRPr>
          </a:p>
        </p:txBody>
      </p:sp>
      <p:sp>
        <p:nvSpPr>
          <p:cNvPr id="70" name="Rectangle 69"/>
          <p:cNvSpPr/>
          <p:nvPr/>
        </p:nvSpPr>
        <p:spPr>
          <a:xfrm>
            <a:off x="5105399" y="3873827"/>
            <a:ext cx="4004733" cy="1200329"/>
          </a:xfrm>
          <a:prstGeom prst="rect">
            <a:avLst/>
          </a:prstGeom>
        </p:spPr>
        <p:txBody>
          <a:bodyPr wrap="square">
            <a:spAutoFit/>
          </a:bodyPr>
          <a:lstStyle/>
          <a:p>
            <a:pPr defTabSz="457200">
              <a:defRPr/>
            </a:pPr>
            <a:r>
              <a:rPr lang="en-US" sz="1200" dirty="0">
                <a:cs typeface="Arial"/>
              </a:rPr>
              <a:t>In SDN, </a:t>
            </a:r>
            <a:r>
              <a:rPr lang="en-US" sz="1200" dirty="0" smtClean="0">
                <a:cs typeface="Arial"/>
              </a:rPr>
              <a:t>there is a separation of control </a:t>
            </a:r>
            <a:r>
              <a:rPr lang="en-US" sz="1200" dirty="0">
                <a:cs typeface="Arial"/>
              </a:rPr>
              <a:t>and forwarding planes. The data path portion still resides on the switch, while high-level routing decisions are moved to a separate controller, typically a standard server</a:t>
            </a:r>
            <a:r>
              <a:rPr lang="en-US" sz="1200" dirty="0" smtClean="0">
                <a:cs typeface="Arial"/>
              </a:rPr>
              <a:t>. The controller uses the OpenFlow protocol to program the forwarding decisions into the switches.</a:t>
            </a:r>
            <a:endParaRPr lang="en-US" sz="1200" dirty="0">
              <a:cs typeface="Arial"/>
            </a:endParaRPr>
          </a:p>
        </p:txBody>
      </p:sp>
      <p:pic>
        <p:nvPicPr>
          <p:cNvPr id="74" name="Picture 9" descr="server_double"/>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365258" y="3233355"/>
            <a:ext cx="455080" cy="561445"/>
          </a:xfrm>
          <a:prstGeom prst="rect">
            <a:avLst/>
          </a:prstGeom>
          <a:noFill/>
          <a:ln w="9525">
            <a:noFill/>
            <a:miter lim="800000"/>
            <a:headEnd/>
            <a:tailEnd/>
          </a:ln>
        </p:spPr>
      </p:pic>
      <p:sp>
        <p:nvSpPr>
          <p:cNvPr id="90" name="Text Box 15"/>
          <p:cNvSpPr txBox="1">
            <a:spLocks noChangeArrowheads="1"/>
          </p:cNvSpPr>
          <p:nvPr/>
        </p:nvSpPr>
        <p:spPr bwMode="auto">
          <a:xfrm>
            <a:off x="537639" y="3306229"/>
            <a:ext cx="1037167" cy="400110"/>
          </a:xfrm>
          <a:prstGeom prst="rect">
            <a:avLst/>
          </a:prstGeom>
          <a:noFill/>
          <a:ln w="9525">
            <a:noFill/>
            <a:miter lim="800000"/>
            <a:headEnd/>
            <a:tailEnd/>
          </a:ln>
        </p:spPr>
        <p:txBody>
          <a:bodyPr wrap="square">
            <a:spAutoFit/>
          </a:bodyPr>
          <a:lstStyle/>
          <a:p>
            <a:r>
              <a:rPr lang="en-US" sz="1000" b="1" dirty="0" smtClean="0"/>
              <a:t>Application Servers</a:t>
            </a:r>
            <a:endParaRPr lang="en-US" sz="1000" b="1" dirty="0"/>
          </a:p>
        </p:txBody>
      </p:sp>
      <p:pic>
        <p:nvPicPr>
          <p:cNvPr id="85" name="Picture 9" descr="server_double"/>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093395" y="3254521"/>
            <a:ext cx="455080" cy="561445"/>
          </a:xfrm>
          <a:prstGeom prst="rect">
            <a:avLst/>
          </a:prstGeom>
          <a:noFill/>
          <a:ln w="9525">
            <a:noFill/>
            <a:miter lim="800000"/>
            <a:headEnd/>
            <a:tailEnd/>
          </a:ln>
        </p:spPr>
      </p:pic>
      <p:sp>
        <p:nvSpPr>
          <p:cNvPr id="96" name="Text Box 15"/>
          <p:cNvSpPr txBox="1">
            <a:spLocks noChangeArrowheads="1"/>
          </p:cNvSpPr>
          <p:nvPr/>
        </p:nvSpPr>
        <p:spPr bwMode="auto">
          <a:xfrm>
            <a:off x="8136479" y="12694"/>
            <a:ext cx="1054100" cy="246221"/>
          </a:xfrm>
          <a:prstGeom prst="rect">
            <a:avLst/>
          </a:prstGeom>
          <a:noFill/>
          <a:ln w="9525">
            <a:noFill/>
            <a:miter lim="800000"/>
            <a:headEnd/>
            <a:tailEnd/>
          </a:ln>
        </p:spPr>
        <p:txBody>
          <a:bodyPr wrap="square">
            <a:spAutoFit/>
          </a:bodyPr>
          <a:lstStyle/>
          <a:p>
            <a:r>
              <a:rPr lang="en-US" sz="1000" b="1" dirty="0" smtClean="0"/>
              <a:t>Data Plane</a:t>
            </a:r>
            <a:endParaRPr lang="en-US" sz="1000" b="1" dirty="0"/>
          </a:p>
        </p:txBody>
      </p:sp>
      <p:sp>
        <p:nvSpPr>
          <p:cNvPr id="98" name="Text Box 15"/>
          <p:cNvSpPr txBox="1">
            <a:spLocks noChangeArrowheads="1"/>
          </p:cNvSpPr>
          <p:nvPr/>
        </p:nvSpPr>
        <p:spPr bwMode="auto">
          <a:xfrm>
            <a:off x="8136479" y="241294"/>
            <a:ext cx="1054100" cy="400110"/>
          </a:xfrm>
          <a:prstGeom prst="rect">
            <a:avLst/>
          </a:prstGeom>
          <a:noFill/>
          <a:ln w="9525">
            <a:noFill/>
            <a:miter lim="800000"/>
            <a:headEnd/>
            <a:tailEnd/>
          </a:ln>
        </p:spPr>
        <p:txBody>
          <a:bodyPr wrap="square">
            <a:spAutoFit/>
          </a:bodyPr>
          <a:lstStyle/>
          <a:p>
            <a:r>
              <a:rPr lang="en-US" sz="1000" b="1" dirty="0" smtClean="0"/>
              <a:t>Control Plane (Routing)</a:t>
            </a:r>
            <a:endParaRPr lang="en-US" sz="1000" b="1" dirty="0"/>
          </a:p>
        </p:txBody>
      </p:sp>
      <p:sp>
        <p:nvSpPr>
          <p:cNvPr id="92" name="Rectangle 91"/>
          <p:cNvSpPr/>
          <p:nvPr/>
        </p:nvSpPr>
        <p:spPr>
          <a:xfrm>
            <a:off x="0" y="4897279"/>
            <a:ext cx="3565268" cy="246221"/>
          </a:xfrm>
          <a:prstGeom prst="rect">
            <a:avLst/>
          </a:prstGeom>
        </p:spPr>
        <p:txBody>
          <a:bodyPr wrap="square">
            <a:spAutoFit/>
          </a:bodyPr>
          <a:lstStyle/>
          <a:p>
            <a:r>
              <a:rPr lang="en-US" sz="1000" dirty="0"/>
              <a:t>http://archive.openflow.org/</a:t>
            </a:r>
            <a:r>
              <a:rPr lang="en-US" sz="1000" dirty="0"/>
              <a:t>wp</a:t>
            </a:r>
            <a:r>
              <a:rPr lang="en-US" sz="1000" dirty="0"/>
              <a:t>/</a:t>
            </a:r>
            <a:r>
              <a:rPr lang="en-US" sz="1000" dirty="0"/>
              <a:t>learnmore</a:t>
            </a:r>
            <a:r>
              <a:rPr lang="en-US" sz="1000" dirty="0"/>
              <a:t>/</a:t>
            </a:r>
          </a:p>
        </p:txBody>
      </p:sp>
      <p:pic>
        <p:nvPicPr>
          <p:cNvPr id="56" name="Picture 9" descr="server_double"/>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787666" y="3233355"/>
            <a:ext cx="455080" cy="561445"/>
          </a:xfrm>
          <a:prstGeom prst="rect">
            <a:avLst/>
          </a:prstGeom>
          <a:noFill/>
          <a:ln w="9525">
            <a:noFill/>
            <a:miter lim="800000"/>
            <a:headEnd/>
            <a:tailEnd/>
          </a:ln>
        </p:spPr>
      </p:pic>
      <p:pic>
        <p:nvPicPr>
          <p:cNvPr id="57" name="Picture 9" descr="server_double"/>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515802" y="3237588"/>
            <a:ext cx="455080" cy="561445"/>
          </a:xfrm>
          <a:prstGeom prst="rect">
            <a:avLst/>
          </a:prstGeom>
          <a:noFill/>
          <a:ln w="9525">
            <a:noFill/>
            <a:miter lim="800000"/>
            <a:headEnd/>
            <a:tailEnd/>
          </a:ln>
        </p:spPr>
      </p:pic>
      <p:cxnSp>
        <p:nvCxnSpPr>
          <p:cNvPr id="99" name="Straight Connector 98"/>
          <p:cNvCxnSpPr/>
          <p:nvPr/>
        </p:nvCxnSpPr>
        <p:spPr>
          <a:xfrm flipH="1">
            <a:off x="1583653" y="2148483"/>
            <a:ext cx="334214" cy="543904"/>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917867" y="2148483"/>
            <a:ext cx="368520" cy="535436"/>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1583653" y="2216219"/>
            <a:ext cx="334214" cy="543904"/>
          </a:xfrm>
          <a:prstGeom prst="line">
            <a:avLst/>
          </a:prstGeom>
          <a:ln>
            <a:solidFill>
              <a:srgbClr val="00FF00"/>
            </a:solidFill>
            <a:prstDash val="sysDash"/>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1917867" y="2216219"/>
            <a:ext cx="368520" cy="535436"/>
          </a:xfrm>
          <a:prstGeom prst="line">
            <a:avLst/>
          </a:prstGeom>
          <a:ln>
            <a:solidFill>
              <a:srgbClr val="00FF00"/>
            </a:solidFill>
            <a:prstDash val="sysDash"/>
          </a:ln>
        </p:spPr>
        <p:style>
          <a:lnRef idx="2">
            <a:schemeClr val="accent1"/>
          </a:lnRef>
          <a:fillRef idx="0">
            <a:schemeClr val="accent1"/>
          </a:fillRef>
          <a:effectRef idx="1">
            <a:schemeClr val="accent1"/>
          </a:effectRef>
          <a:fontRef idx="minor">
            <a:schemeClr val="tx1"/>
          </a:fontRef>
        </p:style>
      </p:cxnSp>
      <p:pic>
        <p:nvPicPr>
          <p:cNvPr id="71" name="Picture 12" descr="switch"/>
          <p:cNvPicPr>
            <a:picLocks noChangeAspect="1" noChangeArrowheads="1"/>
          </p:cNvPicPr>
          <p:nvPr/>
        </p:nvPicPr>
        <p:blipFill>
          <a:blip r:embed="rId5"/>
          <a:srcRect/>
          <a:stretch>
            <a:fillRect/>
          </a:stretch>
        </p:blipFill>
        <p:spPr bwMode="auto">
          <a:xfrm>
            <a:off x="1342749" y="2692387"/>
            <a:ext cx="481807" cy="319283"/>
          </a:xfrm>
          <a:prstGeom prst="rect">
            <a:avLst/>
          </a:prstGeom>
          <a:noFill/>
          <a:ln w="9525">
            <a:noFill/>
            <a:miter lim="800000"/>
            <a:headEnd/>
            <a:tailEnd/>
          </a:ln>
        </p:spPr>
      </p:pic>
      <p:pic>
        <p:nvPicPr>
          <p:cNvPr id="54" name="Picture 12" descr="switch"/>
          <p:cNvPicPr>
            <a:picLocks noChangeAspect="1" noChangeArrowheads="1"/>
          </p:cNvPicPr>
          <p:nvPr/>
        </p:nvPicPr>
        <p:blipFill>
          <a:blip r:embed="rId5"/>
          <a:srcRect/>
          <a:stretch>
            <a:fillRect/>
          </a:stretch>
        </p:blipFill>
        <p:spPr bwMode="auto">
          <a:xfrm>
            <a:off x="2045483" y="2683919"/>
            <a:ext cx="481807" cy="319283"/>
          </a:xfrm>
          <a:prstGeom prst="rect">
            <a:avLst/>
          </a:prstGeom>
          <a:noFill/>
          <a:ln w="9525">
            <a:noFill/>
            <a:miter lim="800000"/>
            <a:headEnd/>
            <a:tailEnd/>
          </a:ln>
        </p:spPr>
      </p:pic>
      <p:cxnSp>
        <p:nvCxnSpPr>
          <p:cNvPr id="103" name="Straight Connector 102"/>
          <p:cNvCxnSpPr/>
          <p:nvPr/>
        </p:nvCxnSpPr>
        <p:spPr>
          <a:xfrm flipH="1">
            <a:off x="3014524" y="2123081"/>
            <a:ext cx="334214" cy="543904"/>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348738" y="2123081"/>
            <a:ext cx="368520" cy="535436"/>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3014524" y="2190817"/>
            <a:ext cx="334214" cy="543904"/>
          </a:xfrm>
          <a:prstGeom prst="line">
            <a:avLst/>
          </a:prstGeom>
          <a:ln>
            <a:solidFill>
              <a:srgbClr val="00FF00"/>
            </a:solidFill>
            <a:prstDash val="sysDash"/>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348738" y="2190817"/>
            <a:ext cx="368520" cy="535436"/>
          </a:xfrm>
          <a:prstGeom prst="line">
            <a:avLst/>
          </a:prstGeom>
          <a:ln>
            <a:solidFill>
              <a:srgbClr val="00FF00"/>
            </a:solidFill>
            <a:prstDash val="sysDash"/>
          </a:ln>
        </p:spPr>
        <p:style>
          <a:lnRef idx="2">
            <a:schemeClr val="accent1"/>
          </a:lnRef>
          <a:fillRef idx="0">
            <a:schemeClr val="accent1"/>
          </a:fillRef>
          <a:effectRef idx="1">
            <a:schemeClr val="accent1"/>
          </a:effectRef>
          <a:fontRef idx="minor">
            <a:schemeClr val="tx1"/>
          </a:fontRef>
        </p:style>
      </p:cxnSp>
      <p:pic>
        <p:nvPicPr>
          <p:cNvPr id="109" name="Picture 12" descr="switch"/>
          <p:cNvPicPr>
            <a:picLocks noChangeAspect="1" noChangeArrowheads="1"/>
          </p:cNvPicPr>
          <p:nvPr/>
        </p:nvPicPr>
        <p:blipFill>
          <a:blip r:embed="rId5"/>
          <a:srcRect/>
          <a:stretch>
            <a:fillRect/>
          </a:stretch>
        </p:blipFill>
        <p:spPr bwMode="auto">
          <a:xfrm>
            <a:off x="2773620" y="2666985"/>
            <a:ext cx="481807" cy="319283"/>
          </a:xfrm>
          <a:prstGeom prst="rect">
            <a:avLst/>
          </a:prstGeom>
          <a:noFill/>
          <a:ln w="9525">
            <a:noFill/>
            <a:miter lim="800000"/>
            <a:headEnd/>
            <a:tailEnd/>
          </a:ln>
        </p:spPr>
      </p:pic>
      <p:pic>
        <p:nvPicPr>
          <p:cNvPr id="110" name="Picture 12" descr="switch"/>
          <p:cNvPicPr>
            <a:picLocks noChangeAspect="1" noChangeArrowheads="1"/>
          </p:cNvPicPr>
          <p:nvPr/>
        </p:nvPicPr>
        <p:blipFill>
          <a:blip r:embed="rId5"/>
          <a:srcRect/>
          <a:stretch>
            <a:fillRect/>
          </a:stretch>
        </p:blipFill>
        <p:spPr bwMode="auto">
          <a:xfrm>
            <a:off x="3476354" y="2658517"/>
            <a:ext cx="481807" cy="319283"/>
          </a:xfrm>
          <a:prstGeom prst="rect">
            <a:avLst/>
          </a:prstGeom>
          <a:noFill/>
          <a:ln w="9525">
            <a:noFill/>
            <a:miter lim="800000"/>
            <a:headEnd/>
            <a:tailEnd/>
          </a:ln>
        </p:spPr>
      </p:pic>
      <p:cxnSp>
        <p:nvCxnSpPr>
          <p:cNvPr id="113" name="Straight Connector 112"/>
          <p:cNvCxnSpPr/>
          <p:nvPr/>
        </p:nvCxnSpPr>
        <p:spPr>
          <a:xfrm flipH="1">
            <a:off x="1905387" y="1411883"/>
            <a:ext cx="334214" cy="543904"/>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2239601" y="1411883"/>
            <a:ext cx="368520" cy="535436"/>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H="1">
            <a:off x="1905387" y="1479619"/>
            <a:ext cx="334214" cy="543904"/>
          </a:xfrm>
          <a:prstGeom prst="line">
            <a:avLst/>
          </a:prstGeom>
          <a:ln>
            <a:solidFill>
              <a:srgbClr val="00FF00"/>
            </a:solidFill>
            <a:prstDash val="sysDash"/>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2239601" y="1479619"/>
            <a:ext cx="368520" cy="535436"/>
          </a:xfrm>
          <a:prstGeom prst="line">
            <a:avLst/>
          </a:prstGeom>
          <a:ln>
            <a:solidFill>
              <a:srgbClr val="00FF00"/>
            </a:solidFill>
            <a:prstDash val="sysDash"/>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H="1">
            <a:off x="2684325" y="1428814"/>
            <a:ext cx="334214" cy="543904"/>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3018539" y="1428814"/>
            <a:ext cx="368520" cy="535436"/>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H="1">
            <a:off x="2684325" y="1496550"/>
            <a:ext cx="334214" cy="543904"/>
          </a:xfrm>
          <a:prstGeom prst="line">
            <a:avLst/>
          </a:prstGeom>
          <a:ln>
            <a:solidFill>
              <a:srgbClr val="00FF00"/>
            </a:solidFill>
            <a:prstDash val="sysDash"/>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3018539" y="1496550"/>
            <a:ext cx="368520" cy="535436"/>
          </a:xfrm>
          <a:prstGeom prst="line">
            <a:avLst/>
          </a:prstGeom>
          <a:ln>
            <a:solidFill>
              <a:srgbClr val="00FF00"/>
            </a:solidFill>
            <a:prstDash val="sysDash"/>
          </a:ln>
        </p:spPr>
        <p:style>
          <a:lnRef idx="2">
            <a:schemeClr val="accent1"/>
          </a:lnRef>
          <a:fillRef idx="0">
            <a:schemeClr val="accent1"/>
          </a:fillRef>
          <a:effectRef idx="1">
            <a:schemeClr val="accent1"/>
          </a:effectRef>
          <a:fontRef idx="minor">
            <a:schemeClr val="tx1"/>
          </a:fontRef>
        </p:style>
      </p:cxnSp>
      <p:pic>
        <p:nvPicPr>
          <p:cNvPr id="51" name="Picture 27" descr="router.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1667943" y="1955788"/>
            <a:ext cx="499848" cy="251964"/>
          </a:xfrm>
          <a:prstGeom prst="rect">
            <a:avLst/>
          </a:prstGeom>
          <a:noFill/>
          <a:ln w="9525">
            <a:noFill/>
            <a:miter lim="800000"/>
            <a:headEnd/>
            <a:tailEnd/>
          </a:ln>
        </p:spPr>
      </p:pic>
      <p:pic>
        <p:nvPicPr>
          <p:cNvPr id="111" name="Picture 27" descr="router.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3098814" y="1930386"/>
            <a:ext cx="499848" cy="251964"/>
          </a:xfrm>
          <a:prstGeom prst="rect">
            <a:avLst/>
          </a:prstGeom>
          <a:noFill/>
          <a:ln w="9525">
            <a:noFill/>
            <a:miter lim="800000"/>
            <a:headEnd/>
            <a:tailEnd/>
          </a:ln>
        </p:spPr>
      </p:pic>
      <p:pic>
        <p:nvPicPr>
          <p:cNvPr id="112" name="Picture 27" descr="router.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2387610" y="1938855"/>
            <a:ext cx="499848" cy="251964"/>
          </a:xfrm>
          <a:prstGeom prst="rect">
            <a:avLst/>
          </a:prstGeom>
          <a:noFill/>
          <a:ln w="9525">
            <a:noFill/>
            <a:miter lim="800000"/>
            <a:headEnd/>
            <a:tailEnd/>
          </a:ln>
        </p:spPr>
      </p:pic>
      <p:cxnSp>
        <p:nvCxnSpPr>
          <p:cNvPr id="26" name="Straight Connector 25"/>
          <p:cNvCxnSpPr>
            <a:stCxn id="112" idx="2"/>
            <a:endCxn id="54" idx="0"/>
          </p:cNvCxnSpPr>
          <p:nvPr/>
        </p:nvCxnSpPr>
        <p:spPr>
          <a:xfrm flipH="1">
            <a:off x="2286387" y="2190819"/>
            <a:ext cx="351147" cy="493100"/>
          </a:xfrm>
          <a:prstGeom prst="line">
            <a:avLst/>
          </a:prstGeom>
          <a:ln w="12700" cmpd="sng">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a:stCxn id="112" idx="2"/>
            <a:endCxn id="109" idx="0"/>
          </p:cNvCxnSpPr>
          <p:nvPr/>
        </p:nvCxnSpPr>
        <p:spPr>
          <a:xfrm>
            <a:off x="2637534" y="2190819"/>
            <a:ext cx="376990" cy="476166"/>
          </a:xfrm>
          <a:prstGeom prst="line">
            <a:avLst/>
          </a:prstGeom>
          <a:ln w="12700" cmpd="sng">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42" name="Picture 27" descr="router.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1998141" y="1236119"/>
            <a:ext cx="499848" cy="251964"/>
          </a:xfrm>
          <a:prstGeom prst="rect">
            <a:avLst/>
          </a:prstGeom>
          <a:noFill/>
          <a:ln w="9525">
            <a:noFill/>
            <a:miter lim="800000"/>
            <a:headEnd/>
            <a:tailEnd/>
          </a:ln>
        </p:spPr>
      </p:pic>
      <p:pic>
        <p:nvPicPr>
          <p:cNvPr id="143" name="Picture 27" descr="router.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2760143" y="1236120"/>
            <a:ext cx="499848" cy="251964"/>
          </a:xfrm>
          <a:prstGeom prst="rect">
            <a:avLst/>
          </a:prstGeom>
          <a:noFill/>
          <a:ln w="9525">
            <a:noFill/>
            <a:miter lim="800000"/>
            <a:headEnd/>
            <a:tailEnd/>
          </a:ln>
        </p:spPr>
      </p:pic>
      <p:sp>
        <p:nvSpPr>
          <p:cNvPr id="156" name="Text Box 15"/>
          <p:cNvSpPr txBox="1">
            <a:spLocks noChangeArrowheads="1"/>
          </p:cNvSpPr>
          <p:nvPr/>
        </p:nvSpPr>
        <p:spPr bwMode="auto">
          <a:xfrm>
            <a:off x="740838" y="1909219"/>
            <a:ext cx="1037166" cy="246221"/>
          </a:xfrm>
          <a:prstGeom prst="rect">
            <a:avLst/>
          </a:prstGeom>
          <a:noFill/>
          <a:ln w="9525">
            <a:noFill/>
            <a:miter lim="800000"/>
            <a:headEnd/>
            <a:tailEnd/>
          </a:ln>
        </p:spPr>
        <p:txBody>
          <a:bodyPr wrap="square">
            <a:spAutoFit/>
          </a:bodyPr>
          <a:lstStyle/>
          <a:p>
            <a:r>
              <a:rPr lang="en-US" sz="1000" b="1" dirty="0" smtClean="0"/>
              <a:t>Aggregation</a:t>
            </a:r>
          </a:p>
        </p:txBody>
      </p:sp>
      <p:sp>
        <p:nvSpPr>
          <p:cNvPr id="157" name="Text Box 15"/>
          <p:cNvSpPr txBox="1">
            <a:spLocks noChangeArrowheads="1"/>
          </p:cNvSpPr>
          <p:nvPr/>
        </p:nvSpPr>
        <p:spPr bwMode="auto">
          <a:xfrm>
            <a:off x="766241" y="2713553"/>
            <a:ext cx="1037166" cy="246221"/>
          </a:xfrm>
          <a:prstGeom prst="rect">
            <a:avLst/>
          </a:prstGeom>
          <a:noFill/>
          <a:ln w="9525">
            <a:noFill/>
            <a:miter lim="800000"/>
            <a:headEnd/>
            <a:tailEnd/>
          </a:ln>
        </p:spPr>
        <p:txBody>
          <a:bodyPr wrap="square">
            <a:spAutoFit/>
          </a:bodyPr>
          <a:lstStyle/>
          <a:p>
            <a:r>
              <a:rPr lang="en-US" sz="1000" b="1" dirty="0" smtClean="0"/>
              <a:t>Access</a:t>
            </a:r>
          </a:p>
        </p:txBody>
      </p:sp>
      <p:sp>
        <p:nvSpPr>
          <p:cNvPr id="168" name="Rounded Rectangle 167"/>
          <p:cNvSpPr/>
          <p:nvPr/>
        </p:nvSpPr>
        <p:spPr>
          <a:xfrm>
            <a:off x="5054599" y="1193796"/>
            <a:ext cx="3877733" cy="2675460"/>
          </a:xfrm>
          <a:prstGeom prst="roundRect">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p>
        </p:txBody>
      </p:sp>
      <p:sp>
        <p:nvSpPr>
          <p:cNvPr id="169" name="Text Box 15"/>
          <p:cNvSpPr txBox="1">
            <a:spLocks noChangeArrowheads="1"/>
          </p:cNvSpPr>
          <p:nvPr/>
        </p:nvSpPr>
        <p:spPr bwMode="auto">
          <a:xfrm>
            <a:off x="5270506" y="1189550"/>
            <a:ext cx="850899" cy="400110"/>
          </a:xfrm>
          <a:prstGeom prst="rect">
            <a:avLst/>
          </a:prstGeom>
          <a:noFill/>
          <a:ln w="9525">
            <a:noFill/>
            <a:miter lim="800000"/>
            <a:headEnd/>
            <a:tailEnd/>
          </a:ln>
        </p:spPr>
        <p:txBody>
          <a:bodyPr wrap="square">
            <a:spAutoFit/>
          </a:bodyPr>
          <a:lstStyle/>
          <a:p>
            <a:r>
              <a:rPr lang="en-US" sz="1000" b="1" dirty="0" smtClean="0"/>
              <a:t>Core</a:t>
            </a:r>
            <a:r>
              <a:rPr lang="en-US" sz="1000" b="1" dirty="0"/>
              <a:t> </a:t>
            </a:r>
            <a:r>
              <a:rPr lang="en-US" sz="1000" b="1" dirty="0" smtClean="0"/>
              <a:t>Routers</a:t>
            </a:r>
          </a:p>
        </p:txBody>
      </p:sp>
      <p:sp>
        <p:nvSpPr>
          <p:cNvPr id="170" name="Text Box 15"/>
          <p:cNvSpPr txBox="1">
            <a:spLocks noChangeArrowheads="1"/>
          </p:cNvSpPr>
          <p:nvPr/>
        </p:nvSpPr>
        <p:spPr bwMode="auto">
          <a:xfrm>
            <a:off x="5177371" y="2214016"/>
            <a:ext cx="647703" cy="400110"/>
          </a:xfrm>
          <a:prstGeom prst="rect">
            <a:avLst/>
          </a:prstGeom>
          <a:noFill/>
          <a:ln w="9525">
            <a:noFill/>
            <a:miter lim="800000"/>
            <a:headEnd/>
            <a:tailEnd/>
          </a:ln>
        </p:spPr>
        <p:txBody>
          <a:bodyPr wrap="square">
            <a:spAutoFit/>
          </a:bodyPr>
          <a:lstStyle/>
          <a:p>
            <a:r>
              <a:rPr lang="en-US" sz="1000" b="1" dirty="0" smtClean="0"/>
              <a:t>SDN domain</a:t>
            </a:r>
          </a:p>
        </p:txBody>
      </p:sp>
      <p:cxnSp>
        <p:nvCxnSpPr>
          <p:cNvPr id="171" name="Straight Connector 170"/>
          <p:cNvCxnSpPr/>
          <p:nvPr/>
        </p:nvCxnSpPr>
        <p:spPr>
          <a:xfrm flipH="1">
            <a:off x="6519717" y="717614"/>
            <a:ext cx="334214" cy="543904"/>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6853931" y="717614"/>
            <a:ext cx="368520" cy="535436"/>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flipH="1">
            <a:off x="6519717" y="785350"/>
            <a:ext cx="334214" cy="543904"/>
          </a:xfrm>
          <a:prstGeom prst="line">
            <a:avLst/>
          </a:prstGeom>
          <a:ln>
            <a:solidFill>
              <a:srgbClr val="00FF00"/>
            </a:solidFill>
            <a:prstDash val="sysDash"/>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6853931" y="785350"/>
            <a:ext cx="368520" cy="535436"/>
          </a:xfrm>
          <a:prstGeom prst="line">
            <a:avLst/>
          </a:prstGeom>
          <a:ln>
            <a:solidFill>
              <a:srgbClr val="00FF00"/>
            </a:solidFill>
            <a:prstDash val="sysDash"/>
          </a:ln>
        </p:spPr>
        <p:style>
          <a:lnRef idx="2">
            <a:schemeClr val="accent1"/>
          </a:lnRef>
          <a:fillRef idx="0">
            <a:schemeClr val="accent1"/>
          </a:fillRef>
          <a:effectRef idx="1">
            <a:schemeClr val="accent1"/>
          </a:effectRef>
          <a:fontRef idx="minor">
            <a:schemeClr val="tx1"/>
          </a:fontRef>
        </p:style>
      </p:cxnSp>
      <p:pic>
        <p:nvPicPr>
          <p:cNvPr id="175" name="Picture 8" descr="icon_clou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350002" y="711194"/>
            <a:ext cx="1016000" cy="385581"/>
          </a:xfrm>
          <a:prstGeom prst="rect">
            <a:avLst/>
          </a:prstGeom>
          <a:noFill/>
          <a:ln w="9525">
            <a:noFill/>
            <a:miter lim="800000"/>
            <a:headEnd/>
            <a:tailEnd/>
          </a:ln>
        </p:spPr>
      </p:pic>
      <p:pic>
        <p:nvPicPr>
          <p:cNvPr id="185" name="Picture 27" descr="router.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6231470" y="1244585"/>
            <a:ext cx="499848" cy="251964"/>
          </a:xfrm>
          <a:prstGeom prst="rect">
            <a:avLst/>
          </a:prstGeom>
          <a:noFill/>
          <a:ln w="9525">
            <a:noFill/>
            <a:miter lim="800000"/>
            <a:headEnd/>
            <a:tailEnd/>
          </a:ln>
        </p:spPr>
      </p:pic>
      <p:pic>
        <p:nvPicPr>
          <p:cNvPr id="186" name="Picture 27" descr="router.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93472" y="1244586"/>
            <a:ext cx="499848" cy="251964"/>
          </a:xfrm>
          <a:prstGeom prst="rect">
            <a:avLst/>
          </a:prstGeom>
          <a:noFill/>
          <a:ln w="9525">
            <a:noFill/>
            <a:miter lim="800000"/>
            <a:headEnd/>
            <a:tailEnd/>
          </a:ln>
        </p:spPr>
      </p:pic>
      <p:cxnSp>
        <p:nvCxnSpPr>
          <p:cNvPr id="158" name="Straight Connector 157"/>
          <p:cNvCxnSpPr>
            <a:stCxn id="164" idx="1"/>
            <a:endCxn id="167" idx="3"/>
          </p:cNvCxnSpPr>
          <p:nvPr/>
        </p:nvCxnSpPr>
        <p:spPr>
          <a:xfrm flipH="1">
            <a:off x="6735206" y="2410868"/>
            <a:ext cx="1382854" cy="26282"/>
          </a:xfrm>
          <a:prstGeom prst="line">
            <a:avLst/>
          </a:prstGeom>
          <a:ln>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162" name="TextBox 161"/>
          <p:cNvSpPr txBox="1"/>
          <p:nvPr/>
        </p:nvSpPr>
        <p:spPr>
          <a:xfrm>
            <a:off x="7696174" y="1667916"/>
            <a:ext cx="812821" cy="400110"/>
          </a:xfrm>
          <a:prstGeom prst="rect">
            <a:avLst/>
          </a:prstGeom>
          <a:noFill/>
        </p:spPr>
        <p:txBody>
          <a:bodyPr wrap="square" rtlCol="0">
            <a:spAutoFit/>
          </a:bodyPr>
          <a:lstStyle/>
          <a:p>
            <a:pPr algn="r"/>
            <a:r>
              <a:rPr lang="en-US" sz="1000" b="1" dirty="0" smtClean="0"/>
              <a:t>SDN Controller</a:t>
            </a:r>
            <a:endParaRPr lang="en-US" sz="1000" b="1" dirty="0"/>
          </a:p>
        </p:txBody>
      </p:sp>
      <p:pic>
        <p:nvPicPr>
          <p:cNvPr id="164" name="Picture 3" descr="icon_whiteCompute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118060" y="2171684"/>
            <a:ext cx="326611" cy="478368"/>
          </a:xfrm>
          <a:prstGeom prst="rect">
            <a:avLst/>
          </a:prstGeom>
          <a:noFill/>
          <a:ln w="9525">
            <a:noFill/>
            <a:miter lim="800000"/>
            <a:headEnd/>
            <a:tailEnd/>
          </a:ln>
        </p:spPr>
      </p:pic>
      <p:sp>
        <p:nvSpPr>
          <p:cNvPr id="211" name="Text Box 15"/>
          <p:cNvSpPr txBox="1">
            <a:spLocks noChangeArrowheads="1"/>
          </p:cNvSpPr>
          <p:nvPr/>
        </p:nvSpPr>
        <p:spPr bwMode="auto">
          <a:xfrm>
            <a:off x="5075776" y="3280830"/>
            <a:ext cx="1037167" cy="400110"/>
          </a:xfrm>
          <a:prstGeom prst="rect">
            <a:avLst/>
          </a:prstGeom>
          <a:noFill/>
          <a:ln w="9525">
            <a:noFill/>
            <a:miter lim="800000"/>
            <a:headEnd/>
            <a:tailEnd/>
          </a:ln>
        </p:spPr>
        <p:txBody>
          <a:bodyPr wrap="square">
            <a:spAutoFit/>
          </a:bodyPr>
          <a:lstStyle/>
          <a:p>
            <a:r>
              <a:rPr lang="en-US" sz="1000" b="1" dirty="0" smtClean="0"/>
              <a:t>Application Servers</a:t>
            </a:r>
            <a:endParaRPr lang="en-US" sz="1000" b="1" dirty="0"/>
          </a:p>
        </p:txBody>
      </p:sp>
      <p:cxnSp>
        <p:nvCxnSpPr>
          <p:cNvPr id="212" name="Straight Connector 211"/>
          <p:cNvCxnSpPr/>
          <p:nvPr/>
        </p:nvCxnSpPr>
        <p:spPr>
          <a:xfrm flipH="1">
            <a:off x="7498791" y="139694"/>
            <a:ext cx="654624" cy="0"/>
          </a:xfrm>
          <a:prstGeom prst="line">
            <a:avLst/>
          </a:prstGeom>
          <a:ln>
            <a:solidFill>
              <a:srgbClr val="0000F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flipH="1">
            <a:off x="7490324" y="427561"/>
            <a:ext cx="654624" cy="0"/>
          </a:xfrm>
          <a:prstGeom prst="line">
            <a:avLst/>
          </a:prstGeom>
          <a:ln>
            <a:solidFill>
              <a:srgbClr val="00FF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6849549" y="2887117"/>
            <a:ext cx="8841" cy="516468"/>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69216" y="2861717"/>
            <a:ext cx="8841" cy="516468"/>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6112949" y="2827850"/>
            <a:ext cx="8841" cy="516468"/>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pic>
        <p:nvPicPr>
          <p:cNvPr id="116" name="Picture 9" descr="server_double"/>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928793" y="3241819"/>
            <a:ext cx="455080" cy="561445"/>
          </a:xfrm>
          <a:prstGeom prst="rect">
            <a:avLst/>
          </a:prstGeom>
          <a:noFill/>
          <a:ln w="9525">
            <a:noFill/>
            <a:miter lim="800000"/>
            <a:headEnd/>
            <a:tailEnd/>
          </a:ln>
        </p:spPr>
      </p:pic>
      <p:pic>
        <p:nvPicPr>
          <p:cNvPr id="117" name="Picture 9" descr="server_double"/>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656930" y="3262985"/>
            <a:ext cx="455080" cy="561445"/>
          </a:xfrm>
          <a:prstGeom prst="rect">
            <a:avLst/>
          </a:prstGeom>
          <a:noFill/>
          <a:ln w="9525">
            <a:noFill/>
            <a:miter lim="800000"/>
            <a:headEnd/>
            <a:tailEnd/>
          </a:ln>
        </p:spPr>
      </p:pic>
      <p:pic>
        <p:nvPicPr>
          <p:cNvPr id="118" name="Picture 9" descr="server_double"/>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351201" y="3241819"/>
            <a:ext cx="455080" cy="561445"/>
          </a:xfrm>
          <a:prstGeom prst="rect">
            <a:avLst/>
          </a:prstGeom>
          <a:noFill/>
          <a:ln w="9525">
            <a:noFill/>
            <a:miter lim="800000"/>
            <a:headEnd/>
            <a:tailEnd/>
          </a:ln>
        </p:spPr>
      </p:pic>
      <p:pic>
        <p:nvPicPr>
          <p:cNvPr id="121" name="Picture 12" descr="switch"/>
          <p:cNvPicPr>
            <a:picLocks noChangeAspect="1" noChangeArrowheads="1"/>
          </p:cNvPicPr>
          <p:nvPr/>
        </p:nvPicPr>
        <p:blipFill>
          <a:blip r:embed="rId5"/>
          <a:srcRect/>
          <a:stretch>
            <a:fillRect/>
          </a:stretch>
        </p:blipFill>
        <p:spPr bwMode="auto">
          <a:xfrm>
            <a:off x="5906284" y="2700851"/>
            <a:ext cx="481807" cy="319283"/>
          </a:xfrm>
          <a:prstGeom prst="rect">
            <a:avLst/>
          </a:prstGeom>
          <a:noFill/>
          <a:ln w="9525">
            <a:noFill/>
            <a:miter lim="800000"/>
            <a:headEnd/>
            <a:tailEnd/>
          </a:ln>
        </p:spPr>
      </p:pic>
      <p:pic>
        <p:nvPicPr>
          <p:cNvPr id="122" name="Picture 12" descr="switch"/>
          <p:cNvPicPr>
            <a:picLocks noChangeAspect="1" noChangeArrowheads="1"/>
          </p:cNvPicPr>
          <p:nvPr/>
        </p:nvPicPr>
        <p:blipFill>
          <a:blip r:embed="rId5"/>
          <a:srcRect/>
          <a:stretch>
            <a:fillRect/>
          </a:stretch>
        </p:blipFill>
        <p:spPr bwMode="auto">
          <a:xfrm>
            <a:off x="6609018" y="2692383"/>
            <a:ext cx="481807" cy="319283"/>
          </a:xfrm>
          <a:prstGeom prst="rect">
            <a:avLst/>
          </a:prstGeom>
          <a:noFill/>
          <a:ln w="9525">
            <a:noFill/>
            <a:miter lim="800000"/>
            <a:headEnd/>
            <a:tailEnd/>
          </a:ln>
        </p:spPr>
      </p:pic>
      <p:pic>
        <p:nvPicPr>
          <p:cNvPr id="123" name="Picture 12" descr="switch"/>
          <p:cNvPicPr>
            <a:picLocks noChangeAspect="1" noChangeArrowheads="1"/>
          </p:cNvPicPr>
          <p:nvPr/>
        </p:nvPicPr>
        <p:blipFill>
          <a:blip r:embed="rId5"/>
          <a:srcRect/>
          <a:stretch>
            <a:fillRect/>
          </a:stretch>
        </p:blipFill>
        <p:spPr bwMode="auto">
          <a:xfrm>
            <a:off x="7337155" y="2675449"/>
            <a:ext cx="481807" cy="319283"/>
          </a:xfrm>
          <a:prstGeom prst="rect">
            <a:avLst/>
          </a:prstGeom>
          <a:noFill/>
          <a:ln w="9525">
            <a:noFill/>
            <a:miter lim="800000"/>
            <a:headEnd/>
            <a:tailEnd/>
          </a:ln>
        </p:spPr>
      </p:pic>
      <p:pic>
        <p:nvPicPr>
          <p:cNvPr id="167" name="Picture 12" descr="switch"/>
          <p:cNvPicPr>
            <a:picLocks noChangeAspect="1" noChangeArrowheads="1"/>
          </p:cNvPicPr>
          <p:nvPr/>
        </p:nvPicPr>
        <p:blipFill>
          <a:blip r:embed="rId5"/>
          <a:srcRect/>
          <a:stretch>
            <a:fillRect/>
          </a:stretch>
        </p:blipFill>
        <p:spPr bwMode="auto">
          <a:xfrm>
            <a:off x="6253399" y="2277508"/>
            <a:ext cx="481807" cy="319283"/>
          </a:xfrm>
          <a:prstGeom prst="rect">
            <a:avLst/>
          </a:prstGeom>
          <a:noFill/>
          <a:ln w="9525">
            <a:noFill/>
            <a:miter lim="800000"/>
            <a:headEnd/>
            <a:tailEnd/>
          </a:ln>
        </p:spPr>
      </p:pic>
      <p:pic>
        <p:nvPicPr>
          <p:cNvPr id="125" name="Picture 12" descr="switch"/>
          <p:cNvPicPr>
            <a:picLocks noChangeAspect="1" noChangeArrowheads="1"/>
          </p:cNvPicPr>
          <p:nvPr/>
        </p:nvPicPr>
        <p:blipFill>
          <a:blip r:embed="rId5"/>
          <a:srcRect/>
          <a:stretch>
            <a:fillRect/>
          </a:stretch>
        </p:blipFill>
        <p:spPr bwMode="auto">
          <a:xfrm>
            <a:off x="7057732" y="2269039"/>
            <a:ext cx="481807" cy="319283"/>
          </a:xfrm>
          <a:prstGeom prst="rect">
            <a:avLst/>
          </a:prstGeom>
          <a:noFill/>
          <a:ln w="9525">
            <a:noFill/>
            <a:miter lim="800000"/>
            <a:headEnd/>
            <a:tailEnd/>
          </a:ln>
        </p:spPr>
      </p:pic>
      <p:cxnSp>
        <p:nvCxnSpPr>
          <p:cNvPr id="127" name="Straight Connector 126"/>
          <p:cNvCxnSpPr/>
          <p:nvPr/>
        </p:nvCxnSpPr>
        <p:spPr>
          <a:xfrm>
            <a:off x="7285731" y="1420351"/>
            <a:ext cx="4078" cy="840237"/>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endCxn id="164" idx="1"/>
          </p:cNvCxnSpPr>
          <p:nvPr/>
        </p:nvCxnSpPr>
        <p:spPr>
          <a:xfrm>
            <a:off x="7328067" y="1488087"/>
            <a:ext cx="789993" cy="922781"/>
          </a:xfrm>
          <a:prstGeom prst="line">
            <a:avLst/>
          </a:prstGeom>
          <a:ln>
            <a:solidFill>
              <a:srgbClr val="00FF00"/>
            </a:solidFill>
            <a:prstDash val="sysDash"/>
          </a:ln>
        </p:spPr>
        <p:style>
          <a:lnRef idx="2">
            <a:schemeClr val="accent1"/>
          </a:lnRef>
          <a:fillRef idx="0">
            <a:schemeClr val="accent1"/>
          </a:fillRef>
          <a:effectRef idx="1">
            <a:schemeClr val="accent1"/>
          </a:effectRef>
          <a:fontRef idx="minor">
            <a:schemeClr val="tx1"/>
          </a:fontRef>
        </p:style>
      </p:cxnSp>
      <p:sp>
        <p:nvSpPr>
          <p:cNvPr id="129" name="Text Box 15"/>
          <p:cNvSpPr txBox="1">
            <a:spLocks noChangeArrowheads="1"/>
          </p:cNvSpPr>
          <p:nvPr/>
        </p:nvSpPr>
        <p:spPr bwMode="auto">
          <a:xfrm>
            <a:off x="8144940" y="571501"/>
            <a:ext cx="1054100" cy="400110"/>
          </a:xfrm>
          <a:prstGeom prst="rect">
            <a:avLst/>
          </a:prstGeom>
          <a:noFill/>
          <a:ln w="9525">
            <a:noFill/>
            <a:miter lim="800000"/>
            <a:headEnd/>
            <a:tailEnd/>
          </a:ln>
        </p:spPr>
        <p:txBody>
          <a:bodyPr wrap="square">
            <a:spAutoFit/>
          </a:bodyPr>
          <a:lstStyle/>
          <a:p>
            <a:r>
              <a:rPr lang="en-US" sz="1000" b="1" dirty="0" smtClean="0"/>
              <a:t>Control Plane (OpenFlow)</a:t>
            </a:r>
            <a:endParaRPr lang="en-US" sz="1000" b="1" dirty="0"/>
          </a:p>
        </p:txBody>
      </p:sp>
      <p:cxnSp>
        <p:nvCxnSpPr>
          <p:cNvPr id="131" name="Straight Connector 130"/>
          <p:cNvCxnSpPr/>
          <p:nvPr/>
        </p:nvCxnSpPr>
        <p:spPr>
          <a:xfrm flipH="1">
            <a:off x="7507252" y="723897"/>
            <a:ext cx="654624" cy="0"/>
          </a:xfrm>
          <a:prstGeom prst="line">
            <a:avLst/>
          </a:prstGeom>
          <a:ln>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H="1">
            <a:off x="8314274" y="2650053"/>
            <a:ext cx="1" cy="211667"/>
          </a:xfrm>
          <a:prstGeom prst="line">
            <a:avLst/>
          </a:prstGeom>
          <a:ln>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a:endCxn id="121" idx="0"/>
          </p:cNvCxnSpPr>
          <p:nvPr/>
        </p:nvCxnSpPr>
        <p:spPr>
          <a:xfrm flipH="1">
            <a:off x="6147188" y="2539983"/>
            <a:ext cx="304428" cy="160868"/>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a:endCxn id="122" idx="0"/>
          </p:cNvCxnSpPr>
          <p:nvPr/>
        </p:nvCxnSpPr>
        <p:spPr>
          <a:xfrm>
            <a:off x="6544749" y="2556916"/>
            <a:ext cx="305173" cy="135467"/>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H="1">
            <a:off x="6926121" y="2556916"/>
            <a:ext cx="304428" cy="160868"/>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7323682" y="2573849"/>
            <a:ext cx="305173" cy="135467"/>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sp>
        <p:nvSpPr>
          <p:cNvPr id="161" name="Right Arrow 160"/>
          <p:cNvSpPr/>
          <p:nvPr/>
        </p:nvSpPr>
        <p:spPr>
          <a:xfrm>
            <a:off x="4351867" y="2158931"/>
            <a:ext cx="550338" cy="635000"/>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2572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Riverbed 2013">
      <a:dk1>
        <a:sysClr val="windowText" lastClr="000000"/>
      </a:dk1>
      <a:lt1>
        <a:sysClr val="window" lastClr="FFFFFF"/>
      </a:lt1>
      <a:dk2>
        <a:srgbClr val="E9681D"/>
      </a:dk2>
      <a:lt2>
        <a:srgbClr val="666666"/>
      </a:lt2>
      <a:accent1>
        <a:srgbClr val="3A94CE"/>
      </a:accent1>
      <a:accent2>
        <a:srgbClr val="789F85"/>
      </a:accent2>
      <a:accent3>
        <a:srgbClr val="E9A74E"/>
      </a:accent3>
      <a:accent4>
        <a:srgbClr val="D35749"/>
      </a:accent4>
      <a:accent5>
        <a:srgbClr val="818E37"/>
      </a:accent5>
      <a:accent6>
        <a:srgbClr val="B75195"/>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Riverbed 2013">
    <a:dk1>
      <a:sysClr val="windowText" lastClr="000000"/>
    </a:dk1>
    <a:lt1>
      <a:sysClr val="window" lastClr="FFFFFF"/>
    </a:lt1>
    <a:dk2>
      <a:srgbClr val="E9681D"/>
    </a:dk2>
    <a:lt2>
      <a:srgbClr val="666666"/>
    </a:lt2>
    <a:accent1>
      <a:srgbClr val="3A94CE"/>
    </a:accent1>
    <a:accent2>
      <a:srgbClr val="789F85"/>
    </a:accent2>
    <a:accent3>
      <a:srgbClr val="E9A74E"/>
    </a:accent3>
    <a:accent4>
      <a:srgbClr val="D35749"/>
    </a:accent4>
    <a:accent5>
      <a:srgbClr val="818E37"/>
    </a:accent5>
    <a:accent6>
      <a:srgbClr val="B7519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25442</TotalTime>
  <Words>1723</Words>
  <Application>Microsoft Macintosh PowerPoint</Application>
  <PresentationFormat>On-screen Show (16:9)</PresentationFormat>
  <Paragraphs>278</Paragraphs>
  <Slides>22</Slides>
  <Notes>1</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Remi Forcier</dc:creator>
  <cp:lastModifiedBy>Justyna Bak</cp:lastModifiedBy>
  <cp:revision>528</cp:revision>
  <cp:lastPrinted>2014-08-22T00:08:26Z</cp:lastPrinted>
  <dcterms:created xsi:type="dcterms:W3CDTF">2013-03-18T16:23:32Z</dcterms:created>
  <dcterms:modified xsi:type="dcterms:W3CDTF">2014-08-26T04:34:53Z</dcterms:modified>
</cp:coreProperties>
</file>